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handoutMasterIdLst>
    <p:handoutMasterId r:id="rId17"/>
  </p:handoutMasterIdLst>
  <p:sldIdLst>
    <p:sldId id="331" r:id="rId2"/>
    <p:sldId id="354" r:id="rId3"/>
    <p:sldId id="355" r:id="rId4"/>
    <p:sldId id="413" r:id="rId5"/>
    <p:sldId id="400" r:id="rId6"/>
    <p:sldId id="399" r:id="rId7"/>
    <p:sldId id="416" r:id="rId8"/>
    <p:sldId id="389" r:id="rId9"/>
    <p:sldId id="410" r:id="rId10"/>
    <p:sldId id="407" r:id="rId11"/>
    <p:sldId id="418" r:id="rId12"/>
    <p:sldId id="401" r:id="rId13"/>
    <p:sldId id="397" r:id="rId14"/>
    <p:sldId id="380" r:id="rId15"/>
  </p:sldIdLst>
  <p:sldSz cx="9144000" cy="6858000" type="screen4x3"/>
  <p:notesSz cx="7010400" cy="9296400"/>
  <p:custDataLst>
    <p:tags r:id="rId1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7AA"/>
    <a:srgbClr val="F0E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2140" autoAdjust="0"/>
  </p:normalViewPr>
  <p:slideViewPr>
    <p:cSldViewPr snapToGrid="0">
      <p:cViewPr varScale="1">
        <p:scale>
          <a:sx n="71" d="100"/>
          <a:sy n="71" d="100"/>
        </p:scale>
        <p:origin x="23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1"/>
            <a:ext cx="3037840" cy="464820"/>
          </a:xfrm>
          <a:prstGeom prst="rect">
            <a:avLst/>
          </a:prstGeom>
          <a:noFill/>
          <a:ln>
            <a:noFill/>
          </a:ln>
          <a:effectLst/>
          <a:extLst>
            <a:ext uri="{FAA26D3D-D897-4be2-8F04-BA451C77F1D7}"/>
          </a:extLst>
        </p:spPr>
        <p:txBody>
          <a:bodyPr vert="horz" wrap="square" lIns="93170" tIns="46585" rIns="93170" bIns="46585" numCol="1" anchor="t"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r>
              <a:rPr lang="en-US"/>
              <a:t>Campaign Cabinet Orientation PowerPoint</a:t>
            </a:r>
          </a:p>
        </p:txBody>
      </p:sp>
      <p:sp>
        <p:nvSpPr>
          <p:cNvPr id="69635" name="Rectangle 3"/>
          <p:cNvSpPr>
            <a:spLocks noGrp="1" noChangeArrowheads="1"/>
          </p:cNvSpPr>
          <p:nvPr>
            <p:ph type="dt" sz="quarter" idx="1"/>
          </p:nvPr>
        </p:nvSpPr>
        <p:spPr bwMode="auto">
          <a:xfrm>
            <a:off x="3972560" y="1"/>
            <a:ext cx="3037840" cy="464820"/>
          </a:xfrm>
          <a:prstGeom prst="rect">
            <a:avLst/>
          </a:prstGeom>
          <a:noFill/>
          <a:ln>
            <a:noFill/>
          </a:ln>
          <a:effectLst/>
          <a:extLst>
            <a:ext uri="{FAA26D3D-D897-4be2-8F04-BA451C77F1D7}"/>
          </a:extLst>
        </p:spPr>
        <p:txBody>
          <a:bodyPr vert="horz" wrap="square" lIns="93170" tIns="46585" rIns="93170" bIns="46585" numCol="1" anchor="t" anchorCtr="0" compatLnSpc="1">
            <a:prstTxWarp prst="textNoShape">
              <a:avLst/>
            </a:prstTxWarp>
          </a:bodyPr>
          <a:lstStyle>
            <a:lvl1pPr algn="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6" name="Rectangle 4"/>
          <p:cNvSpPr>
            <a:spLocks noGrp="1" noChangeArrowheads="1"/>
          </p:cNvSpPr>
          <p:nvPr>
            <p:ph type="ftr" sz="quarter" idx="2"/>
          </p:nvPr>
        </p:nvSpPr>
        <p:spPr bwMode="auto">
          <a:xfrm>
            <a:off x="0" y="8831581"/>
            <a:ext cx="3037840" cy="464820"/>
          </a:xfrm>
          <a:prstGeom prst="rect">
            <a:avLst/>
          </a:prstGeom>
          <a:noFill/>
          <a:ln>
            <a:noFill/>
          </a:ln>
          <a:effectLst/>
          <a:extLst>
            <a:ext uri="{FAA26D3D-D897-4be2-8F04-BA451C77F1D7}"/>
          </a:extLst>
        </p:spPr>
        <p:txBody>
          <a:bodyPr vert="horz" wrap="square" lIns="93170" tIns="46585" rIns="93170" bIns="46585" numCol="1" anchor="b"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7" name="Rectangle 5"/>
          <p:cNvSpPr>
            <a:spLocks noGrp="1" noChangeArrowheads="1"/>
          </p:cNvSpPr>
          <p:nvPr>
            <p:ph type="sldNum" sz="quarter" idx="3"/>
          </p:nvPr>
        </p:nvSpPr>
        <p:spPr bwMode="auto">
          <a:xfrm>
            <a:off x="3972560" y="8831581"/>
            <a:ext cx="3037840" cy="464820"/>
          </a:xfrm>
          <a:prstGeom prst="rect">
            <a:avLst/>
          </a:prstGeom>
          <a:noFill/>
          <a:ln>
            <a:noFill/>
          </a:ln>
          <a:effectLst/>
          <a:extLst>
            <a:ext uri="{FAA26D3D-D897-4be2-8F04-BA451C77F1D7}"/>
          </a:extLst>
        </p:spPr>
        <p:txBody>
          <a:bodyPr vert="horz" wrap="square" lIns="93170" tIns="46585" rIns="93170" bIns="46585" numCol="1" anchor="b" anchorCtr="0" compatLnSpc="1">
            <a:prstTxWarp prst="textNoShape">
              <a:avLst/>
            </a:prstTxWarp>
          </a:bodyPr>
          <a:lstStyle>
            <a:lvl1pPr algn="r">
              <a:defRPr sz="1200">
                <a:ea typeface="ＭＳ Ｐゴシック" pitchFamily="-106" charset="-128"/>
              </a:defRPr>
            </a:lvl1pPr>
          </a:lstStyle>
          <a:p>
            <a:pPr>
              <a:defRPr/>
            </a:pPr>
            <a:fld id="{D5E86643-0143-4FED-8EDD-60AD789D1383}" type="slidenum">
              <a:rPr lang="en-US"/>
              <a:pPr>
                <a:defRPr/>
              </a:pPr>
              <a:t>‹#›</a:t>
            </a:fld>
            <a:endParaRPr lang="en-US"/>
          </a:p>
        </p:txBody>
      </p:sp>
    </p:spTree>
    <p:extLst>
      <p:ext uri="{BB962C8B-B14F-4D97-AF65-F5344CB8AC3E}">
        <p14:creationId xmlns:p14="http://schemas.microsoft.com/office/powerpoint/2010/main" val="23546880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4820"/>
          </a:xfrm>
          <a:prstGeom prst="rect">
            <a:avLst/>
          </a:prstGeom>
          <a:noFill/>
          <a:ln>
            <a:noFill/>
          </a:ln>
          <a:effectLst/>
          <a:extLst>
            <a:ext uri="{FAA26D3D-D897-4be2-8F04-BA451C77F1D7}"/>
          </a:extLst>
        </p:spPr>
        <p:txBody>
          <a:bodyPr vert="horz" wrap="square" lIns="93170" tIns="46585" rIns="93170" bIns="46585" numCol="1" anchor="t"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r>
              <a:rPr lang="en-US"/>
              <a:t>Campaign Cabinet Orientation PowerPoint</a:t>
            </a:r>
          </a:p>
        </p:txBody>
      </p:sp>
      <p:sp>
        <p:nvSpPr>
          <p:cNvPr id="4099" name="Rectangle 3"/>
          <p:cNvSpPr>
            <a:spLocks noGrp="1" noChangeArrowheads="1"/>
          </p:cNvSpPr>
          <p:nvPr>
            <p:ph type="dt" idx="1"/>
          </p:nvPr>
        </p:nvSpPr>
        <p:spPr bwMode="auto">
          <a:xfrm>
            <a:off x="3972560" y="1"/>
            <a:ext cx="3037840" cy="464820"/>
          </a:xfrm>
          <a:prstGeom prst="rect">
            <a:avLst/>
          </a:prstGeom>
          <a:noFill/>
          <a:ln>
            <a:noFill/>
          </a:ln>
          <a:effectLst/>
          <a:extLst>
            <a:ext uri="{FAA26D3D-D897-4be2-8F04-BA451C77F1D7}"/>
          </a:extLst>
        </p:spPr>
        <p:txBody>
          <a:bodyPr vert="horz" wrap="square" lIns="93170" tIns="46585" rIns="93170" bIns="46585" numCol="1" anchor="t" anchorCtr="0" compatLnSpc="1">
            <a:prstTxWarp prst="textNoShape">
              <a:avLst/>
            </a:prstTxWarp>
          </a:bodyPr>
          <a:lstStyle>
            <a:lvl1pPr algn="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720" y="4415791"/>
            <a:ext cx="5140960" cy="4183380"/>
          </a:xfrm>
          <a:prstGeom prst="rect">
            <a:avLst/>
          </a:prstGeom>
          <a:noFill/>
          <a:ln>
            <a:noFill/>
          </a:ln>
          <a:effectLst/>
          <a:extLst>
            <a:ext uri="{FAA26D3D-D897-4be2-8F04-BA451C77F1D7}"/>
          </a:extLst>
        </p:spPr>
        <p:txBody>
          <a:bodyPr vert="horz" wrap="square" lIns="93170" tIns="46585" rIns="93170"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1"/>
            <a:ext cx="3037840" cy="464820"/>
          </a:xfrm>
          <a:prstGeom prst="rect">
            <a:avLst/>
          </a:prstGeom>
          <a:noFill/>
          <a:ln>
            <a:noFill/>
          </a:ln>
          <a:effectLst/>
          <a:extLst>
            <a:ext uri="{FAA26D3D-D897-4be2-8F04-BA451C77F1D7}"/>
          </a:extLst>
        </p:spPr>
        <p:txBody>
          <a:bodyPr vert="horz" wrap="square" lIns="93170" tIns="46585" rIns="93170" bIns="46585" numCol="1" anchor="b"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103" name="Rectangle 7"/>
          <p:cNvSpPr>
            <a:spLocks noGrp="1" noChangeArrowheads="1"/>
          </p:cNvSpPr>
          <p:nvPr>
            <p:ph type="sldNum" sz="quarter" idx="5"/>
          </p:nvPr>
        </p:nvSpPr>
        <p:spPr bwMode="auto">
          <a:xfrm>
            <a:off x="3972560" y="8831581"/>
            <a:ext cx="3037840" cy="464820"/>
          </a:xfrm>
          <a:prstGeom prst="rect">
            <a:avLst/>
          </a:prstGeom>
          <a:noFill/>
          <a:ln>
            <a:noFill/>
          </a:ln>
          <a:effectLst/>
          <a:extLst>
            <a:ext uri="{FAA26D3D-D897-4be2-8F04-BA451C77F1D7}"/>
          </a:extLst>
        </p:spPr>
        <p:txBody>
          <a:bodyPr vert="horz" wrap="square" lIns="93170" tIns="46585" rIns="93170" bIns="46585" numCol="1" anchor="b" anchorCtr="0" compatLnSpc="1">
            <a:prstTxWarp prst="textNoShape">
              <a:avLst/>
            </a:prstTxWarp>
          </a:bodyPr>
          <a:lstStyle>
            <a:lvl1pPr algn="r">
              <a:defRPr sz="1200">
                <a:latin typeface="Times New Roman" pitchFamily="-84" charset="0"/>
                <a:ea typeface="ＭＳ Ｐゴシック" pitchFamily="-106" charset="-128"/>
              </a:defRPr>
            </a:lvl1pPr>
          </a:lstStyle>
          <a:p>
            <a:pPr>
              <a:defRPr/>
            </a:pPr>
            <a:fld id="{D7C641B6-6095-4509-98F9-987166FA583F}" type="slidenum">
              <a:rPr lang="en-US"/>
              <a:pPr>
                <a:defRPr/>
              </a:pPr>
              <a:t>‹#›</a:t>
            </a:fld>
            <a:endParaRPr lang="en-US"/>
          </a:p>
        </p:txBody>
      </p:sp>
    </p:spTree>
    <p:extLst>
      <p:ext uri="{BB962C8B-B14F-4D97-AF65-F5344CB8AC3E}">
        <p14:creationId xmlns:p14="http://schemas.microsoft.com/office/powerpoint/2010/main" val="332927814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64" charset="0"/>
              <a:ea typeface="ＭＳ Ｐゴシック" pitchFamily="-64" charset="-128"/>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7010" indent="-291158" eaLnBrk="0" hangingPunct="0">
              <a:defRPr sz="2400">
                <a:solidFill>
                  <a:schemeClr val="tx1"/>
                </a:solidFill>
                <a:latin typeface="Arial" charset="0"/>
                <a:ea typeface="ＭＳ Ｐゴシック" pitchFamily="-64" charset="-128"/>
              </a:defRPr>
            </a:lvl2pPr>
            <a:lvl3pPr marL="1164630" indent="-232926" eaLnBrk="0" hangingPunct="0">
              <a:defRPr sz="2400">
                <a:solidFill>
                  <a:schemeClr val="tx1"/>
                </a:solidFill>
                <a:latin typeface="Arial" charset="0"/>
                <a:ea typeface="ＭＳ Ｐゴシック" pitchFamily="-64" charset="-128"/>
              </a:defRPr>
            </a:lvl3pPr>
            <a:lvl4pPr marL="1630484" indent="-232926" eaLnBrk="0" hangingPunct="0">
              <a:defRPr sz="2400">
                <a:solidFill>
                  <a:schemeClr val="tx1"/>
                </a:solidFill>
                <a:latin typeface="Arial" charset="0"/>
                <a:ea typeface="ＭＳ Ｐゴシック" pitchFamily="-64" charset="-128"/>
              </a:defRPr>
            </a:lvl4pPr>
            <a:lvl5pPr marL="2096336" indent="-232926" eaLnBrk="0" hangingPunct="0">
              <a:defRPr sz="2400">
                <a:solidFill>
                  <a:schemeClr val="tx1"/>
                </a:solidFill>
                <a:latin typeface="Arial" charset="0"/>
                <a:ea typeface="ＭＳ Ｐゴシック" pitchFamily="-64" charset="-128"/>
              </a:defRPr>
            </a:lvl5pPr>
            <a:lvl6pPr marL="2562188" indent="-232926" eaLnBrk="0" fontAlgn="base" hangingPunct="0">
              <a:spcBef>
                <a:spcPct val="0"/>
              </a:spcBef>
              <a:spcAft>
                <a:spcPct val="0"/>
              </a:spcAft>
              <a:defRPr sz="2400">
                <a:solidFill>
                  <a:schemeClr val="tx1"/>
                </a:solidFill>
                <a:latin typeface="Arial" charset="0"/>
                <a:ea typeface="ＭＳ Ｐゴシック" pitchFamily="-64" charset="-128"/>
              </a:defRPr>
            </a:lvl6pPr>
            <a:lvl7pPr marL="3028040" indent="-232926" eaLnBrk="0" fontAlgn="base" hangingPunct="0">
              <a:spcBef>
                <a:spcPct val="0"/>
              </a:spcBef>
              <a:spcAft>
                <a:spcPct val="0"/>
              </a:spcAft>
              <a:defRPr sz="2400">
                <a:solidFill>
                  <a:schemeClr val="tx1"/>
                </a:solidFill>
                <a:latin typeface="Arial" charset="0"/>
                <a:ea typeface="ＭＳ Ｐゴシック" pitchFamily="-64" charset="-128"/>
              </a:defRPr>
            </a:lvl7pPr>
            <a:lvl8pPr marL="3493892" indent="-232926" eaLnBrk="0" fontAlgn="base" hangingPunct="0">
              <a:spcBef>
                <a:spcPct val="0"/>
              </a:spcBef>
              <a:spcAft>
                <a:spcPct val="0"/>
              </a:spcAft>
              <a:defRPr sz="2400">
                <a:solidFill>
                  <a:schemeClr val="tx1"/>
                </a:solidFill>
                <a:latin typeface="Arial" charset="0"/>
                <a:ea typeface="ＭＳ Ｐゴシック" pitchFamily="-64" charset="-128"/>
              </a:defRPr>
            </a:lvl8pPr>
            <a:lvl9pPr marL="3959745" indent="-232926"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28D0BB19-431A-4FAE-913A-F2444C8072EC}" type="slidenum">
              <a:rPr lang="en-US" sz="1200">
                <a:latin typeface="Times New Roman" pitchFamily="-64" charset="0"/>
              </a:rPr>
              <a:pPr eaLnBrk="1" hangingPunct="1"/>
              <a:t>1</a:t>
            </a:fld>
            <a:endParaRPr lang="en-US" sz="1200">
              <a:latin typeface="Times New Roman" pitchFamily="-64" charset="0"/>
            </a:endParaRPr>
          </a:p>
        </p:txBody>
      </p:sp>
      <p:sp>
        <p:nvSpPr>
          <p:cNvPr id="2" name="Header Placeholder 1"/>
          <p:cNvSpPr>
            <a:spLocks noGrp="1"/>
          </p:cNvSpPr>
          <p:nvPr>
            <p:ph type="hdr" sz="quarter" idx="10"/>
          </p:nvPr>
        </p:nvSpPr>
        <p:spPr/>
        <p:txBody>
          <a:bodyPr/>
          <a:lstStyle/>
          <a:p>
            <a:pPr>
              <a:defRPr/>
            </a:pPr>
            <a:r>
              <a:rPr lang="en-US"/>
              <a:t>Campaign Cabinet Orientation PowerPoint</a:t>
            </a:r>
          </a:p>
        </p:txBody>
      </p:sp>
    </p:spTree>
    <p:extLst>
      <p:ext uri="{BB962C8B-B14F-4D97-AF65-F5344CB8AC3E}">
        <p14:creationId xmlns:p14="http://schemas.microsoft.com/office/powerpoint/2010/main" val="137258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7010" indent="-291158" eaLnBrk="0" hangingPunct="0">
              <a:defRPr sz="2400">
                <a:solidFill>
                  <a:schemeClr val="tx1"/>
                </a:solidFill>
                <a:latin typeface="Arial" charset="0"/>
                <a:ea typeface="ＭＳ Ｐゴシック" pitchFamily="-64" charset="-128"/>
              </a:defRPr>
            </a:lvl2pPr>
            <a:lvl3pPr marL="1164630" indent="-232926" eaLnBrk="0" hangingPunct="0">
              <a:defRPr sz="2400">
                <a:solidFill>
                  <a:schemeClr val="tx1"/>
                </a:solidFill>
                <a:latin typeface="Arial" charset="0"/>
                <a:ea typeface="ＭＳ Ｐゴシック" pitchFamily="-64" charset="-128"/>
              </a:defRPr>
            </a:lvl3pPr>
            <a:lvl4pPr marL="1630484" indent="-232926" eaLnBrk="0" hangingPunct="0">
              <a:defRPr sz="2400">
                <a:solidFill>
                  <a:schemeClr val="tx1"/>
                </a:solidFill>
                <a:latin typeface="Arial" charset="0"/>
                <a:ea typeface="ＭＳ Ｐゴシック" pitchFamily="-64" charset="-128"/>
              </a:defRPr>
            </a:lvl4pPr>
            <a:lvl5pPr marL="2096336" indent="-232926" eaLnBrk="0" hangingPunct="0">
              <a:defRPr sz="2400">
                <a:solidFill>
                  <a:schemeClr val="tx1"/>
                </a:solidFill>
                <a:latin typeface="Arial" charset="0"/>
                <a:ea typeface="ＭＳ Ｐゴシック" pitchFamily="-64" charset="-128"/>
              </a:defRPr>
            </a:lvl5pPr>
            <a:lvl6pPr marL="2562188" indent="-232926" eaLnBrk="0" fontAlgn="base" hangingPunct="0">
              <a:spcBef>
                <a:spcPct val="0"/>
              </a:spcBef>
              <a:spcAft>
                <a:spcPct val="0"/>
              </a:spcAft>
              <a:defRPr sz="2400">
                <a:solidFill>
                  <a:schemeClr val="tx1"/>
                </a:solidFill>
                <a:latin typeface="Arial" charset="0"/>
                <a:ea typeface="ＭＳ Ｐゴシック" pitchFamily="-64" charset="-128"/>
              </a:defRPr>
            </a:lvl6pPr>
            <a:lvl7pPr marL="3028040" indent="-232926" eaLnBrk="0" fontAlgn="base" hangingPunct="0">
              <a:spcBef>
                <a:spcPct val="0"/>
              </a:spcBef>
              <a:spcAft>
                <a:spcPct val="0"/>
              </a:spcAft>
              <a:defRPr sz="2400">
                <a:solidFill>
                  <a:schemeClr val="tx1"/>
                </a:solidFill>
                <a:latin typeface="Arial" charset="0"/>
                <a:ea typeface="ＭＳ Ｐゴシック" pitchFamily="-64" charset="-128"/>
              </a:defRPr>
            </a:lvl7pPr>
            <a:lvl8pPr marL="3493892" indent="-232926" eaLnBrk="0" fontAlgn="base" hangingPunct="0">
              <a:spcBef>
                <a:spcPct val="0"/>
              </a:spcBef>
              <a:spcAft>
                <a:spcPct val="0"/>
              </a:spcAft>
              <a:defRPr sz="2400">
                <a:solidFill>
                  <a:schemeClr val="tx1"/>
                </a:solidFill>
                <a:latin typeface="Arial" charset="0"/>
                <a:ea typeface="ＭＳ Ｐゴシック" pitchFamily="-64" charset="-128"/>
              </a:defRPr>
            </a:lvl8pPr>
            <a:lvl9pPr marL="3959745" indent="-232926"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DD10456-BB62-4B3A-BA41-1D37F3D5A533}" type="slidenum">
              <a:rPr lang="en-US" sz="1200">
                <a:latin typeface="Times New Roman" pitchFamily="-64" charset="0"/>
              </a:rPr>
              <a:pPr eaLnBrk="1" hangingPunct="1"/>
              <a:t>13</a:t>
            </a:fld>
            <a:endParaRPr lang="en-US" sz="1200">
              <a:latin typeface="Times New Roman" pitchFamily="-64" charset="0"/>
            </a:endParaRPr>
          </a:p>
        </p:txBody>
      </p:sp>
      <p:sp>
        <p:nvSpPr>
          <p:cNvPr id="2" name="Header Placeholder 1"/>
          <p:cNvSpPr>
            <a:spLocks noGrp="1"/>
          </p:cNvSpPr>
          <p:nvPr>
            <p:ph type="hdr" sz="quarter" idx="10"/>
          </p:nvPr>
        </p:nvSpPr>
        <p:spPr/>
        <p:txBody>
          <a:bodyPr/>
          <a:lstStyle/>
          <a:p>
            <a:pPr>
              <a:defRPr/>
            </a:pPr>
            <a:r>
              <a:rPr lang="en-US"/>
              <a:t>Campaign Cabinet Orientation PowerPoint</a:t>
            </a:r>
          </a:p>
        </p:txBody>
      </p:sp>
    </p:spTree>
    <p:extLst>
      <p:ext uri="{BB962C8B-B14F-4D97-AF65-F5344CB8AC3E}">
        <p14:creationId xmlns:p14="http://schemas.microsoft.com/office/powerpoint/2010/main" val="82403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64" charset="0"/>
              <a:ea typeface="ＭＳ Ｐゴシック" pitchFamily="-64" charset="-128"/>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7010" indent="-291158" eaLnBrk="0" hangingPunct="0">
              <a:defRPr sz="2400">
                <a:solidFill>
                  <a:schemeClr val="tx1"/>
                </a:solidFill>
                <a:latin typeface="Arial" charset="0"/>
                <a:ea typeface="ＭＳ Ｐゴシック" pitchFamily="-64" charset="-128"/>
              </a:defRPr>
            </a:lvl2pPr>
            <a:lvl3pPr marL="1164630" indent="-232926" eaLnBrk="0" hangingPunct="0">
              <a:defRPr sz="2400">
                <a:solidFill>
                  <a:schemeClr val="tx1"/>
                </a:solidFill>
                <a:latin typeface="Arial" charset="0"/>
                <a:ea typeface="ＭＳ Ｐゴシック" pitchFamily="-64" charset="-128"/>
              </a:defRPr>
            </a:lvl3pPr>
            <a:lvl4pPr marL="1630484" indent="-232926" eaLnBrk="0" hangingPunct="0">
              <a:defRPr sz="2400">
                <a:solidFill>
                  <a:schemeClr val="tx1"/>
                </a:solidFill>
                <a:latin typeface="Arial" charset="0"/>
                <a:ea typeface="ＭＳ Ｐゴシック" pitchFamily="-64" charset="-128"/>
              </a:defRPr>
            </a:lvl4pPr>
            <a:lvl5pPr marL="2096336" indent="-232926" eaLnBrk="0" hangingPunct="0">
              <a:defRPr sz="2400">
                <a:solidFill>
                  <a:schemeClr val="tx1"/>
                </a:solidFill>
                <a:latin typeface="Arial" charset="0"/>
                <a:ea typeface="ＭＳ Ｐゴシック" pitchFamily="-64" charset="-128"/>
              </a:defRPr>
            </a:lvl5pPr>
            <a:lvl6pPr marL="2562188" indent="-232926" eaLnBrk="0" fontAlgn="base" hangingPunct="0">
              <a:spcBef>
                <a:spcPct val="0"/>
              </a:spcBef>
              <a:spcAft>
                <a:spcPct val="0"/>
              </a:spcAft>
              <a:defRPr sz="2400">
                <a:solidFill>
                  <a:schemeClr val="tx1"/>
                </a:solidFill>
                <a:latin typeface="Arial" charset="0"/>
                <a:ea typeface="ＭＳ Ｐゴシック" pitchFamily="-64" charset="-128"/>
              </a:defRPr>
            </a:lvl6pPr>
            <a:lvl7pPr marL="3028040" indent="-232926" eaLnBrk="0" fontAlgn="base" hangingPunct="0">
              <a:spcBef>
                <a:spcPct val="0"/>
              </a:spcBef>
              <a:spcAft>
                <a:spcPct val="0"/>
              </a:spcAft>
              <a:defRPr sz="2400">
                <a:solidFill>
                  <a:schemeClr val="tx1"/>
                </a:solidFill>
                <a:latin typeface="Arial" charset="0"/>
                <a:ea typeface="ＭＳ Ｐゴシック" pitchFamily="-64" charset="-128"/>
              </a:defRPr>
            </a:lvl7pPr>
            <a:lvl8pPr marL="3493892" indent="-232926" eaLnBrk="0" fontAlgn="base" hangingPunct="0">
              <a:spcBef>
                <a:spcPct val="0"/>
              </a:spcBef>
              <a:spcAft>
                <a:spcPct val="0"/>
              </a:spcAft>
              <a:defRPr sz="2400">
                <a:solidFill>
                  <a:schemeClr val="tx1"/>
                </a:solidFill>
                <a:latin typeface="Arial" charset="0"/>
                <a:ea typeface="ＭＳ Ｐゴシック" pitchFamily="-64" charset="-128"/>
              </a:defRPr>
            </a:lvl8pPr>
            <a:lvl9pPr marL="3959745" indent="-232926"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003D39F5-7C01-4AC8-AF46-BAE43389352C}" type="slidenum">
              <a:rPr lang="en-US" sz="1200">
                <a:latin typeface="Times New Roman" pitchFamily="-64" charset="0"/>
              </a:rPr>
              <a:pPr eaLnBrk="1" hangingPunct="1"/>
              <a:t>14</a:t>
            </a:fld>
            <a:endParaRPr lang="en-US" sz="1200">
              <a:latin typeface="Times New Roman" pitchFamily="-64" charset="0"/>
            </a:endParaRPr>
          </a:p>
        </p:txBody>
      </p:sp>
      <p:sp>
        <p:nvSpPr>
          <p:cNvPr id="2" name="Header Placeholder 1"/>
          <p:cNvSpPr>
            <a:spLocks noGrp="1"/>
          </p:cNvSpPr>
          <p:nvPr>
            <p:ph type="hdr" sz="quarter" idx="10"/>
          </p:nvPr>
        </p:nvSpPr>
        <p:spPr/>
        <p:txBody>
          <a:bodyPr/>
          <a:lstStyle/>
          <a:p>
            <a:pPr>
              <a:defRPr/>
            </a:pPr>
            <a:r>
              <a:rPr lang="en-US"/>
              <a:t>Campaign Cabinet Orientation PowerPoint</a:t>
            </a:r>
          </a:p>
        </p:txBody>
      </p:sp>
    </p:spTree>
    <p:extLst>
      <p:ext uri="{BB962C8B-B14F-4D97-AF65-F5344CB8AC3E}">
        <p14:creationId xmlns:p14="http://schemas.microsoft.com/office/powerpoint/2010/main" val="337266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64" charset="0"/>
              <a:ea typeface="ＭＳ Ｐゴシック" pitchFamily="-64" charset="-128"/>
            </a:endParaRPr>
          </a:p>
          <a:p>
            <a:endParaRPr lang="en-US" dirty="0">
              <a:latin typeface="Times New Roman" pitchFamily="-64" charset="0"/>
              <a:ea typeface="ＭＳ Ｐゴシック" pitchFamily="-64" charset="-128"/>
            </a:endParaRPr>
          </a:p>
          <a:p>
            <a:r>
              <a:rPr lang="en-US" dirty="0">
                <a:latin typeface="Times New Roman" pitchFamily="-64" charset="0"/>
                <a:ea typeface="ＭＳ Ｐゴシック" pitchFamily="-64" charset="-128"/>
              </a:rPr>
              <a:t>Other connections:  United Way</a:t>
            </a:r>
            <a:r>
              <a:rPr lang="en-US" baseline="0" dirty="0">
                <a:latin typeface="Times New Roman" pitchFamily="-64" charset="0"/>
                <a:ea typeface="ＭＳ Ｐゴシック" pitchFamily="-64" charset="-128"/>
              </a:rPr>
              <a:t> of Iowa is a statewide connection we are a part of (22 UW cover various parts of the state) and we are a part of United Way Worldwide network so we pay dues to be involved and receive those benefits to support us from the top down</a:t>
            </a:r>
            <a:endParaRPr lang="en-US" dirty="0">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7010" indent="-291158" eaLnBrk="0" hangingPunct="0">
              <a:defRPr sz="2400">
                <a:solidFill>
                  <a:schemeClr val="tx1"/>
                </a:solidFill>
                <a:latin typeface="Arial" charset="0"/>
                <a:ea typeface="ＭＳ Ｐゴシック" pitchFamily="-64" charset="-128"/>
              </a:defRPr>
            </a:lvl2pPr>
            <a:lvl3pPr marL="1164630" indent="-232926" eaLnBrk="0" hangingPunct="0">
              <a:defRPr sz="2400">
                <a:solidFill>
                  <a:schemeClr val="tx1"/>
                </a:solidFill>
                <a:latin typeface="Arial" charset="0"/>
                <a:ea typeface="ＭＳ Ｐゴシック" pitchFamily="-64" charset="-128"/>
              </a:defRPr>
            </a:lvl3pPr>
            <a:lvl4pPr marL="1630484" indent="-232926" eaLnBrk="0" hangingPunct="0">
              <a:defRPr sz="2400">
                <a:solidFill>
                  <a:schemeClr val="tx1"/>
                </a:solidFill>
                <a:latin typeface="Arial" charset="0"/>
                <a:ea typeface="ＭＳ Ｐゴシック" pitchFamily="-64" charset="-128"/>
              </a:defRPr>
            </a:lvl4pPr>
            <a:lvl5pPr marL="2096336" indent="-232926" eaLnBrk="0" hangingPunct="0">
              <a:defRPr sz="2400">
                <a:solidFill>
                  <a:schemeClr val="tx1"/>
                </a:solidFill>
                <a:latin typeface="Arial" charset="0"/>
                <a:ea typeface="ＭＳ Ｐゴシック" pitchFamily="-64" charset="-128"/>
              </a:defRPr>
            </a:lvl5pPr>
            <a:lvl6pPr marL="2562188" indent="-232926" eaLnBrk="0" fontAlgn="base" hangingPunct="0">
              <a:spcBef>
                <a:spcPct val="0"/>
              </a:spcBef>
              <a:spcAft>
                <a:spcPct val="0"/>
              </a:spcAft>
              <a:defRPr sz="2400">
                <a:solidFill>
                  <a:schemeClr val="tx1"/>
                </a:solidFill>
                <a:latin typeface="Arial" charset="0"/>
                <a:ea typeface="ＭＳ Ｐゴシック" pitchFamily="-64" charset="-128"/>
              </a:defRPr>
            </a:lvl6pPr>
            <a:lvl7pPr marL="3028040" indent="-232926" eaLnBrk="0" fontAlgn="base" hangingPunct="0">
              <a:spcBef>
                <a:spcPct val="0"/>
              </a:spcBef>
              <a:spcAft>
                <a:spcPct val="0"/>
              </a:spcAft>
              <a:defRPr sz="2400">
                <a:solidFill>
                  <a:schemeClr val="tx1"/>
                </a:solidFill>
                <a:latin typeface="Arial" charset="0"/>
                <a:ea typeface="ＭＳ Ｐゴシック" pitchFamily="-64" charset="-128"/>
              </a:defRPr>
            </a:lvl7pPr>
            <a:lvl8pPr marL="3493892" indent="-232926" eaLnBrk="0" fontAlgn="base" hangingPunct="0">
              <a:spcBef>
                <a:spcPct val="0"/>
              </a:spcBef>
              <a:spcAft>
                <a:spcPct val="0"/>
              </a:spcAft>
              <a:defRPr sz="2400">
                <a:solidFill>
                  <a:schemeClr val="tx1"/>
                </a:solidFill>
                <a:latin typeface="Arial" charset="0"/>
                <a:ea typeface="ＭＳ Ｐゴシック" pitchFamily="-64" charset="-128"/>
              </a:defRPr>
            </a:lvl8pPr>
            <a:lvl9pPr marL="3959745" indent="-232926"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DD10456-BB62-4B3A-BA41-1D37F3D5A533}" type="slidenum">
              <a:rPr lang="en-US" sz="1200">
                <a:latin typeface="Times New Roman" pitchFamily="-64" charset="0"/>
              </a:rPr>
              <a:pPr eaLnBrk="1" hangingPunct="1"/>
              <a:t>2</a:t>
            </a:fld>
            <a:endParaRPr lang="en-US" sz="1200">
              <a:latin typeface="Times New Roman" pitchFamily="-64" charset="0"/>
            </a:endParaRPr>
          </a:p>
        </p:txBody>
      </p:sp>
      <p:sp>
        <p:nvSpPr>
          <p:cNvPr id="2" name="Header Placeholder 1"/>
          <p:cNvSpPr>
            <a:spLocks noGrp="1"/>
          </p:cNvSpPr>
          <p:nvPr>
            <p:ph type="hdr" sz="quarter" idx="10"/>
          </p:nvPr>
        </p:nvSpPr>
        <p:spPr/>
        <p:txBody>
          <a:bodyPr/>
          <a:lstStyle/>
          <a:p>
            <a:pPr>
              <a:defRPr/>
            </a:pPr>
            <a:r>
              <a:rPr lang="en-US"/>
              <a:t>Campaign Cabinet Orientation PowerPoint</a:t>
            </a:r>
          </a:p>
        </p:txBody>
      </p:sp>
    </p:spTree>
    <p:extLst>
      <p:ext uri="{BB962C8B-B14F-4D97-AF65-F5344CB8AC3E}">
        <p14:creationId xmlns:p14="http://schemas.microsoft.com/office/powerpoint/2010/main" val="27088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64" charset="0"/>
                <a:ea typeface="ＭＳ Ｐゴシック" pitchFamily="-64" charset="-128"/>
              </a:rPr>
              <a:t>Historically, UW was a pass</a:t>
            </a:r>
            <a:r>
              <a:rPr lang="en-US" baseline="0" dirty="0">
                <a:latin typeface="Times New Roman" pitchFamily="-64" charset="0"/>
                <a:ea typeface="ＭＳ Ｐゴシック" pitchFamily="-64" charset="-128"/>
              </a:rPr>
              <a:t> through of funding to nonprofits.  In 2000, many United Ways embraced this new model of working in the community to address the decline of annual business campaigns that continue to be a stronghold for UW donor development.</a:t>
            </a:r>
            <a:endParaRPr lang="en-US" dirty="0">
              <a:latin typeface="Times New Roman" pitchFamily="-64" charset="0"/>
              <a:ea typeface="ＭＳ Ｐゴシック" pitchFamily="-64" charset="-128"/>
            </a:endParaRPr>
          </a:p>
          <a:p>
            <a:endParaRPr lang="en-US" dirty="0">
              <a:latin typeface="Times New Roman" pitchFamily="-64" charset="0"/>
              <a:ea typeface="ＭＳ Ｐゴシック" pitchFamily="-64" charset="-128"/>
            </a:endParaRPr>
          </a:p>
          <a:p>
            <a:r>
              <a:rPr lang="en-US" dirty="0">
                <a:latin typeface="Times New Roman" pitchFamily="-64" charset="0"/>
                <a:ea typeface="ＭＳ Ｐゴシック" pitchFamily="-64" charset="-128"/>
              </a:rPr>
              <a:t>Our UW adopted this plan 5 year community impact transition plan to be reviewed</a:t>
            </a:r>
            <a:r>
              <a:rPr lang="en-US" baseline="0" dirty="0">
                <a:latin typeface="Times New Roman" pitchFamily="-64" charset="0"/>
                <a:ea typeface="ＭＳ Ｐゴシック" pitchFamily="-64" charset="-128"/>
              </a:rPr>
              <a:t> each year and we have just started year 3.  </a:t>
            </a:r>
          </a:p>
          <a:p>
            <a:r>
              <a:rPr lang="en-US" baseline="0" dirty="0">
                <a:latin typeface="Times New Roman" pitchFamily="-64" charset="0"/>
                <a:ea typeface="ＭＳ Ｐゴシック" pitchFamily="-64" charset="-128"/>
              </a:rPr>
              <a:t>Year one: introduction of model, begin to offer technical assistance to currently sponsored programs </a:t>
            </a:r>
          </a:p>
          <a:p>
            <a:r>
              <a:rPr lang="en-US" baseline="0" dirty="0">
                <a:latin typeface="Times New Roman" pitchFamily="-64" charset="0"/>
                <a:ea typeface="ＭＳ Ｐゴシック" pitchFamily="-64" charset="-128"/>
              </a:rPr>
              <a:t>Year two: currently sponsored programs wrote grants to UW for said programs and began receiving technical support around outcome tracking</a:t>
            </a:r>
          </a:p>
          <a:p>
            <a:r>
              <a:rPr lang="en-US" baseline="0" dirty="0">
                <a:latin typeface="Times New Roman" pitchFamily="-64" charset="0"/>
                <a:ea typeface="ＭＳ Ｐゴシック" pitchFamily="-64" charset="-128"/>
              </a:rPr>
              <a:t>Year three:  currently sponsored programs wrote grants with outcomes and new and targeted initiatives funding is opened up to the community which opened funding for 10 new organizations to join our team serving 13 new programs.</a:t>
            </a:r>
          </a:p>
          <a:p>
            <a:r>
              <a:rPr lang="en-US" baseline="0" dirty="0">
                <a:latin typeface="Times New Roman" pitchFamily="-64" charset="0"/>
                <a:ea typeface="ＭＳ Ｐゴシック" pitchFamily="-64" charset="-128"/>
              </a:rPr>
              <a:t>Year four: We opened a 2 year funding cycle and continued with our CSP and N&amp;TI. </a:t>
            </a:r>
          </a:p>
          <a:p>
            <a:r>
              <a:rPr lang="en-US" baseline="0" dirty="0">
                <a:latin typeface="Times New Roman" pitchFamily="-64" charset="0"/>
                <a:ea typeface="ＭＳ Ｐゴシック" pitchFamily="-64" charset="-128"/>
              </a:rPr>
              <a:t>Now in our 5</a:t>
            </a:r>
            <a:r>
              <a:rPr lang="en-US" baseline="30000" dirty="0">
                <a:latin typeface="Times New Roman" pitchFamily="-64" charset="0"/>
                <a:ea typeface="ＭＳ Ｐゴシック" pitchFamily="-64" charset="-128"/>
              </a:rPr>
              <a:t>th</a:t>
            </a:r>
            <a:r>
              <a:rPr lang="en-US" baseline="0" dirty="0">
                <a:latin typeface="Times New Roman" pitchFamily="-64" charset="0"/>
                <a:ea typeface="ＭＳ Ｐゴシック" pitchFamily="-64" charset="-128"/>
              </a:rPr>
              <a:t> year: we are getting ready to gear up for our fully competitive grant application.</a:t>
            </a:r>
          </a:p>
          <a:p>
            <a:endParaRPr lang="en-US" baseline="0" dirty="0">
              <a:latin typeface="Times New Roman" pitchFamily="-64" charset="0"/>
              <a:ea typeface="ＭＳ Ｐゴシック" pitchFamily="-64" charset="-128"/>
            </a:endParaRPr>
          </a:p>
          <a:p>
            <a:endParaRPr lang="en-US" dirty="0">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7010" indent="-291158" eaLnBrk="0" hangingPunct="0">
              <a:defRPr sz="2400">
                <a:solidFill>
                  <a:schemeClr val="tx1"/>
                </a:solidFill>
                <a:latin typeface="Arial" charset="0"/>
                <a:ea typeface="ＭＳ Ｐゴシック" pitchFamily="-64" charset="-128"/>
              </a:defRPr>
            </a:lvl2pPr>
            <a:lvl3pPr marL="1164630" indent="-232926" eaLnBrk="0" hangingPunct="0">
              <a:defRPr sz="2400">
                <a:solidFill>
                  <a:schemeClr val="tx1"/>
                </a:solidFill>
                <a:latin typeface="Arial" charset="0"/>
                <a:ea typeface="ＭＳ Ｐゴシック" pitchFamily="-64" charset="-128"/>
              </a:defRPr>
            </a:lvl3pPr>
            <a:lvl4pPr marL="1630484" indent="-232926" eaLnBrk="0" hangingPunct="0">
              <a:defRPr sz="2400">
                <a:solidFill>
                  <a:schemeClr val="tx1"/>
                </a:solidFill>
                <a:latin typeface="Arial" charset="0"/>
                <a:ea typeface="ＭＳ Ｐゴシック" pitchFamily="-64" charset="-128"/>
              </a:defRPr>
            </a:lvl4pPr>
            <a:lvl5pPr marL="2096336" indent="-232926" eaLnBrk="0" hangingPunct="0">
              <a:defRPr sz="2400">
                <a:solidFill>
                  <a:schemeClr val="tx1"/>
                </a:solidFill>
                <a:latin typeface="Arial" charset="0"/>
                <a:ea typeface="ＭＳ Ｐゴシック" pitchFamily="-64" charset="-128"/>
              </a:defRPr>
            </a:lvl5pPr>
            <a:lvl6pPr marL="2562188" indent="-232926" eaLnBrk="0" fontAlgn="base" hangingPunct="0">
              <a:spcBef>
                <a:spcPct val="0"/>
              </a:spcBef>
              <a:spcAft>
                <a:spcPct val="0"/>
              </a:spcAft>
              <a:defRPr sz="2400">
                <a:solidFill>
                  <a:schemeClr val="tx1"/>
                </a:solidFill>
                <a:latin typeface="Arial" charset="0"/>
                <a:ea typeface="ＭＳ Ｐゴシック" pitchFamily="-64" charset="-128"/>
              </a:defRPr>
            </a:lvl6pPr>
            <a:lvl7pPr marL="3028040" indent="-232926" eaLnBrk="0" fontAlgn="base" hangingPunct="0">
              <a:spcBef>
                <a:spcPct val="0"/>
              </a:spcBef>
              <a:spcAft>
                <a:spcPct val="0"/>
              </a:spcAft>
              <a:defRPr sz="2400">
                <a:solidFill>
                  <a:schemeClr val="tx1"/>
                </a:solidFill>
                <a:latin typeface="Arial" charset="0"/>
                <a:ea typeface="ＭＳ Ｐゴシック" pitchFamily="-64" charset="-128"/>
              </a:defRPr>
            </a:lvl7pPr>
            <a:lvl8pPr marL="3493892" indent="-232926" eaLnBrk="0" fontAlgn="base" hangingPunct="0">
              <a:spcBef>
                <a:spcPct val="0"/>
              </a:spcBef>
              <a:spcAft>
                <a:spcPct val="0"/>
              </a:spcAft>
              <a:defRPr sz="2400">
                <a:solidFill>
                  <a:schemeClr val="tx1"/>
                </a:solidFill>
                <a:latin typeface="Arial" charset="0"/>
                <a:ea typeface="ＭＳ Ｐゴシック" pitchFamily="-64" charset="-128"/>
              </a:defRPr>
            </a:lvl8pPr>
            <a:lvl9pPr marL="3959745" indent="-232926" eaLnBrk="0" fontAlgn="base" hangingPunct="0">
              <a:spcBef>
                <a:spcPct val="0"/>
              </a:spcBef>
              <a:spcAft>
                <a:spcPct val="0"/>
              </a:spcAft>
              <a:defRPr sz="2400">
                <a:solidFill>
                  <a:schemeClr val="tx1"/>
                </a:solidFill>
                <a:latin typeface="Arial" charset="0"/>
                <a:ea typeface="ＭＳ Ｐゴシック" pitchFamily="-64" charset="-128"/>
              </a:defRPr>
            </a:lvl9pPr>
          </a:lstStyle>
          <a:p>
            <a:pPr eaLnBrk="1" hangingPunct="1"/>
            <a:fld id="{4DD10456-BB62-4B3A-BA41-1D37F3D5A533}" type="slidenum">
              <a:rPr lang="en-US" sz="1200">
                <a:latin typeface="Times New Roman" pitchFamily="-64" charset="0"/>
              </a:rPr>
              <a:pPr eaLnBrk="1" hangingPunct="1"/>
              <a:t>3</a:t>
            </a:fld>
            <a:endParaRPr lang="en-US" sz="1200">
              <a:latin typeface="Times New Roman" pitchFamily="-64" charset="0"/>
            </a:endParaRPr>
          </a:p>
        </p:txBody>
      </p:sp>
      <p:sp>
        <p:nvSpPr>
          <p:cNvPr id="2" name="Header Placeholder 1"/>
          <p:cNvSpPr>
            <a:spLocks noGrp="1"/>
          </p:cNvSpPr>
          <p:nvPr>
            <p:ph type="hdr" sz="quarter" idx="10"/>
          </p:nvPr>
        </p:nvSpPr>
        <p:spPr/>
        <p:txBody>
          <a:bodyPr/>
          <a:lstStyle/>
          <a:p>
            <a:pPr>
              <a:defRPr/>
            </a:pPr>
            <a:r>
              <a:rPr lang="en-US"/>
              <a:t>Campaign Cabinet Orientation PowerPoint</a:t>
            </a:r>
          </a:p>
        </p:txBody>
      </p:sp>
    </p:spTree>
    <p:extLst>
      <p:ext uri="{BB962C8B-B14F-4D97-AF65-F5344CB8AC3E}">
        <p14:creationId xmlns:p14="http://schemas.microsoft.com/office/powerpoint/2010/main" val="92469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64" charset="0"/>
                <a:ea typeface="ＭＳ Ｐゴシック" pitchFamily="-64" charset="-128"/>
              </a:rPr>
              <a:t>Total now is 24 organizations</a:t>
            </a:r>
            <a:r>
              <a:rPr lang="en-US" baseline="0" dirty="0">
                <a:latin typeface="Times New Roman" pitchFamily="-64" charset="0"/>
                <a:ea typeface="ＭＳ Ｐゴシック" pitchFamily="-64" charset="-128"/>
              </a:rPr>
              <a:t> serving 35 programs!  Will share brief overview of three pillars but will provide the one page handout with the actual info for them to have so we don’t spend too much time 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Times New Roman" pitchFamily="-64" charset="0"/>
              <a:ea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Times New Roman" pitchFamily="-64" charset="0"/>
                <a:ea typeface="ＭＳ Ｐゴシック" pitchFamily="-64" charset="-128"/>
              </a:rPr>
              <a:t>Health Pillar overview</a:t>
            </a:r>
          </a:p>
          <a:p>
            <a:endParaRPr lang="en-US" dirty="0"/>
          </a:p>
        </p:txBody>
      </p:sp>
      <p:sp>
        <p:nvSpPr>
          <p:cNvPr id="4" name="Header Placeholder 3"/>
          <p:cNvSpPr>
            <a:spLocks noGrp="1"/>
          </p:cNvSpPr>
          <p:nvPr>
            <p:ph type="hdr" sz="quarter" idx="10"/>
          </p:nvPr>
        </p:nvSpPr>
        <p:spPr/>
        <p:txBody>
          <a:bodyPr/>
          <a:lstStyle/>
          <a:p>
            <a:pPr>
              <a:defRPr/>
            </a:pPr>
            <a:r>
              <a:rPr lang="en-US"/>
              <a:t>Campaign Cabinet Orientation PowerPoint</a:t>
            </a:r>
          </a:p>
        </p:txBody>
      </p:sp>
      <p:sp>
        <p:nvSpPr>
          <p:cNvPr id="5" name="Slide Number Placeholder 4"/>
          <p:cNvSpPr>
            <a:spLocks noGrp="1"/>
          </p:cNvSpPr>
          <p:nvPr>
            <p:ph type="sldNum" sz="quarter" idx="11"/>
          </p:nvPr>
        </p:nvSpPr>
        <p:spPr/>
        <p:txBody>
          <a:bodyPr/>
          <a:lstStyle/>
          <a:p>
            <a:pPr>
              <a:defRPr/>
            </a:pPr>
            <a:fld id="{D7C641B6-6095-4509-98F9-987166FA583F}" type="slidenum">
              <a:rPr lang="en-US" smtClean="0"/>
              <a:pPr>
                <a:defRPr/>
              </a:pPr>
              <a:t>4</a:t>
            </a:fld>
            <a:endParaRPr lang="en-US"/>
          </a:p>
        </p:txBody>
      </p:sp>
    </p:spTree>
    <p:extLst>
      <p:ext uri="{BB962C8B-B14F-4D97-AF65-F5344CB8AC3E}">
        <p14:creationId xmlns:p14="http://schemas.microsoft.com/office/powerpoint/2010/main" val="405185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community impact</a:t>
            </a:r>
            <a:r>
              <a:rPr lang="en-US" baseline="0" dirty="0"/>
              <a:t> Community Action Plan—have as handout too  </a:t>
            </a:r>
            <a:endParaRPr lang="en-US" dirty="0"/>
          </a:p>
        </p:txBody>
      </p:sp>
      <p:sp>
        <p:nvSpPr>
          <p:cNvPr id="4" name="Header Placeholder 3"/>
          <p:cNvSpPr>
            <a:spLocks noGrp="1"/>
          </p:cNvSpPr>
          <p:nvPr>
            <p:ph type="hdr" sz="quarter" idx="10"/>
          </p:nvPr>
        </p:nvSpPr>
        <p:spPr/>
        <p:txBody>
          <a:bodyPr/>
          <a:lstStyle/>
          <a:p>
            <a:pPr>
              <a:defRPr/>
            </a:pPr>
            <a:r>
              <a:rPr lang="en-US"/>
              <a:t>Campaign Cabinet Orientation PowerPoint</a:t>
            </a:r>
          </a:p>
        </p:txBody>
      </p:sp>
      <p:sp>
        <p:nvSpPr>
          <p:cNvPr id="5" name="Slide Number Placeholder 4"/>
          <p:cNvSpPr>
            <a:spLocks noGrp="1"/>
          </p:cNvSpPr>
          <p:nvPr>
            <p:ph type="sldNum" sz="quarter" idx="11"/>
          </p:nvPr>
        </p:nvSpPr>
        <p:spPr/>
        <p:txBody>
          <a:bodyPr/>
          <a:lstStyle/>
          <a:p>
            <a:pPr>
              <a:defRPr/>
            </a:pPr>
            <a:fld id="{D7C641B6-6095-4509-98F9-987166FA583F}" type="slidenum">
              <a:rPr lang="en-US" smtClean="0"/>
              <a:pPr>
                <a:defRPr/>
              </a:pPr>
              <a:t>5</a:t>
            </a:fld>
            <a:endParaRPr lang="en-US"/>
          </a:p>
        </p:txBody>
      </p:sp>
    </p:spTree>
    <p:extLst>
      <p:ext uri="{BB962C8B-B14F-4D97-AF65-F5344CB8AC3E}">
        <p14:creationId xmlns:p14="http://schemas.microsoft.com/office/powerpoint/2010/main" val="6326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Campaign Cabinet Orientation PowerPoint</a:t>
            </a:r>
          </a:p>
        </p:txBody>
      </p:sp>
      <p:sp>
        <p:nvSpPr>
          <p:cNvPr id="5" name="Slide Number Placeholder 4"/>
          <p:cNvSpPr>
            <a:spLocks noGrp="1"/>
          </p:cNvSpPr>
          <p:nvPr>
            <p:ph type="sldNum" sz="quarter" idx="11"/>
          </p:nvPr>
        </p:nvSpPr>
        <p:spPr/>
        <p:txBody>
          <a:bodyPr/>
          <a:lstStyle/>
          <a:p>
            <a:pPr>
              <a:defRPr/>
            </a:pPr>
            <a:fld id="{D7C641B6-6095-4509-98F9-987166FA583F}" type="slidenum">
              <a:rPr lang="en-US" smtClean="0"/>
              <a:pPr>
                <a:defRPr/>
              </a:pPr>
              <a:t>6</a:t>
            </a:fld>
            <a:endParaRPr lang="en-US"/>
          </a:p>
        </p:txBody>
      </p:sp>
    </p:spTree>
    <p:extLst>
      <p:ext uri="{BB962C8B-B14F-4D97-AF65-F5344CB8AC3E}">
        <p14:creationId xmlns:p14="http://schemas.microsoft.com/office/powerpoint/2010/main" val="1871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if that’s not enough, we also have these things we fund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8</a:t>
            </a:fld>
            <a:endParaRPr lang="en-US"/>
          </a:p>
        </p:txBody>
      </p:sp>
      <p:sp>
        <p:nvSpPr>
          <p:cNvPr id="5" name="Header Placeholder 4"/>
          <p:cNvSpPr>
            <a:spLocks noGrp="1"/>
          </p:cNvSpPr>
          <p:nvPr>
            <p:ph type="hdr" sz="quarter" idx="11"/>
          </p:nvPr>
        </p:nvSpPr>
        <p:spPr/>
        <p:txBody>
          <a:bodyPr/>
          <a:lstStyle/>
          <a:p>
            <a:pPr>
              <a:defRPr/>
            </a:pPr>
            <a:r>
              <a:rPr lang="en-US"/>
              <a:t>Campaign Cabinet Orientation PowerPoint</a:t>
            </a:r>
          </a:p>
        </p:txBody>
      </p:sp>
    </p:spTree>
    <p:extLst>
      <p:ext uri="{BB962C8B-B14F-4D97-AF65-F5344CB8AC3E}">
        <p14:creationId xmlns:p14="http://schemas.microsoft.com/office/powerpoint/2010/main" val="125746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young leaders' society but I don’t think we ask age</a:t>
            </a:r>
            <a:r>
              <a:rPr lang="en-US" baseline="0" dirty="0"/>
              <a:t> anywhere consistently on pledges.  Also “young leaders</a:t>
            </a:r>
            <a:r>
              <a:rPr lang="en-US" baseline="0"/>
              <a:t>” is under 30?</a:t>
            </a:r>
            <a:endParaRPr lang="en-US" dirty="0"/>
          </a:p>
        </p:txBody>
      </p:sp>
      <p:sp>
        <p:nvSpPr>
          <p:cNvPr id="4" name="Header Placeholder 3"/>
          <p:cNvSpPr>
            <a:spLocks noGrp="1"/>
          </p:cNvSpPr>
          <p:nvPr>
            <p:ph type="hdr" sz="quarter" idx="10"/>
          </p:nvPr>
        </p:nvSpPr>
        <p:spPr/>
        <p:txBody>
          <a:bodyPr/>
          <a:lstStyle/>
          <a:p>
            <a:pPr>
              <a:defRPr/>
            </a:pPr>
            <a:r>
              <a:rPr lang="en-US"/>
              <a:t>Campaign Cabinet Orientation PowerPoint</a:t>
            </a:r>
          </a:p>
        </p:txBody>
      </p:sp>
      <p:sp>
        <p:nvSpPr>
          <p:cNvPr id="5" name="Slide Number Placeholder 4"/>
          <p:cNvSpPr>
            <a:spLocks noGrp="1"/>
          </p:cNvSpPr>
          <p:nvPr>
            <p:ph type="sldNum" sz="quarter" idx="11"/>
          </p:nvPr>
        </p:nvSpPr>
        <p:spPr/>
        <p:txBody>
          <a:bodyPr/>
          <a:lstStyle/>
          <a:p>
            <a:pPr>
              <a:defRPr/>
            </a:pPr>
            <a:fld id="{D7C641B6-6095-4509-98F9-987166FA583F}" type="slidenum">
              <a:rPr lang="en-US" smtClean="0"/>
              <a:pPr>
                <a:defRPr/>
              </a:pPr>
              <a:t>10</a:t>
            </a:fld>
            <a:endParaRPr lang="en-US"/>
          </a:p>
        </p:txBody>
      </p:sp>
    </p:spTree>
    <p:extLst>
      <p:ext uri="{BB962C8B-B14F-4D97-AF65-F5344CB8AC3E}">
        <p14:creationId xmlns:p14="http://schemas.microsoft.com/office/powerpoint/2010/main" val="134939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connected over 4,000 people have individual profiles</a:t>
            </a:r>
            <a:r>
              <a:rPr lang="en-US" baseline="0" dirty="0"/>
              <a:t> and over 115 nonprofits, growing every day</a:t>
            </a:r>
          </a:p>
          <a:p>
            <a:endParaRPr lang="en-US" baseline="0" dirty="0"/>
          </a:p>
          <a:p>
            <a:r>
              <a:rPr lang="en-US" baseline="0" dirty="0"/>
              <a:t>Dollar amount associated with a volunteer hour so it’s important we capture it</a:t>
            </a:r>
            <a:endParaRPr lang="en-US" dirty="0"/>
          </a:p>
        </p:txBody>
      </p:sp>
      <p:sp>
        <p:nvSpPr>
          <p:cNvPr id="4" name="Header Placeholder 3"/>
          <p:cNvSpPr>
            <a:spLocks noGrp="1"/>
          </p:cNvSpPr>
          <p:nvPr>
            <p:ph type="hdr" sz="quarter" idx="10"/>
          </p:nvPr>
        </p:nvSpPr>
        <p:spPr/>
        <p:txBody>
          <a:bodyPr/>
          <a:lstStyle/>
          <a:p>
            <a:pPr>
              <a:defRPr/>
            </a:pPr>
            <a:r>
              <a:rPr lang="en-US"/>
              <a:t>Campaign Cabinet Orientation PowerPoint</a:t>
            </a:r>
          </a:p>
        </p:txBody>
      </p:sp>
      <p:sp>
        <p:nvSpPr>
          <p:cNvPr id="5" name="Slide Number Placeholder 4"/>
          <p:cNvSpPr>
            <a:spLocks noGrp="1"/>
          </p:cNvSpPr>
          <p:nvPr>
            <p:ph type="sldNum" sz="quarter" idx="11"/>
          </p:nvPr>
        </p:nvSpPr>
        <p:spPr/>
        <p:txBody>
          <a:bodyPr/>
          <a:lstStyle/>
          <a:p>
            <a:pPr>
              <a:defRPr/>
            </a:pPr>
            <a:fld id="{D7C641B6-6095-4509-98F9-987166FA583F}" type="slidenum">
              <a:rPr lang="en-US" smtClean="0"/>
              <a:pPr>
                <a:defRPr/>
              </a:pPr>
              <a:t>12</a:t>
            </a:fld>
            <a:endParaRPr lang="en-US"/>
          </a:p>
        </p:txBody>
      </p:sp>
    </p:spTree>
    <p:extLst>
      <p:ext uri="{BB962C8B-B14F-4D97-AF65-F5344CB8AC3E}">
        <p14:creationId xmlns:p14="http://schemas.microsoft.com/office/powerpoint/2010/main" val="111432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2"/>
          </a:solidFill>
          <a:ln w="19050" cap="flat" cmpd="sng" algn="ctr">
            <a:noFill/>
            <a:prstDash val="solid"/>
            <a:round/>
            <a:headEnd type="none" w="med" len="med"/>
            <a:tailEnd type="none" w="med" len="med"/>
          </a:ln>
          <a:effec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70203271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98620" y="1600200"/>
            <a:ext cx="8546760" cy="4384676"/>
          </a:xfrm>
        </p:spPr>
        <p:txBody>
          <a:bodyPr lIns="0" rIns="0" anchor="ctr"/>
          <a:lstStyle>
            <a:lvl1pPr algn="ctr">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0510F07-587D-4E14-83FD-2AB33AADB2AC}" type="slidenum">
              <a:rPr lang="en-US"/>
              <a:pPr>
                <a:defRPr/>
              </a:pPr>
              <a:t>‹#›</a:t>
            </a:fld>
            <a:endParaRPr lang="en-US"/>
          </a:p>
        </p:txBody>
      </p:sp>
    </p:spTree>
    <p:extLst>
      <p:ext uri="{BB962C8B-B14F-4D97-AF65-F5344CB8AC3E}">
        <p14:creationId xmlns:p14="http://schemas.microsoft.com/office/powerpoint/2010/main" val="22463737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4320" y="1595930"/>
            <a:ext cx="8595360" cy="4388945"/>
          </a:xfrm>
        </p:spPr>
        <p:txBody>
          <a:bodyPr lIns="0" rIns="0"/>
          <a:lstStyle>
            <a:lvl1pPr algn="ctr">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34195CC-9A4F-4D98-B297-9FC8305D6F1C}" type="slidenum">
              <a:rPr lang="en-US"/>
              <a:pPr>
                <a:defRPr/>
              </a:pPr>
              <a:t>‹#›</a:t>
            </a:fld>
            <a:endParaRPr lang="en-US"/>
          </a:p>
        </p:txBody>
      </p:sp>
    </p:spTree>
    <p:extLst>
      <p:ext uri="{BB962C8B-B14F-4D97-AF65-F5344CB8AC3E}">
        <p14:creationId xmlns:p14="http://schemas.microsoft.com/office/powerpoint/2010/main" val="31137208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EF4896-257A-45E3-AC71-F05141C2763F}" type="datetime1">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43854-DE80-419C-BCB1-9B8CF1BAD971}" type="slidenum">
              <a:rPr lang="en-US" smtClean="0"/>
              <a:t>‹#›</a:t>
            </a:fld>
            <a:endParaRPr lang="en-US"/>
          </a:p>
        </p:txBody>
      </p:sp>
    </p:spTree>
    <p:extLst>
      <p:ext uri="{BB962C8B-B14F-4D97-AF65-F5344CB8AC3E}">
        <p14:creationId xmlns:p14="http://schemas.microsoft.com/office/powerpoint/2010/main" val="14655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4190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570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8" name="Rectangle 7"/>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spcBef>
                <a:spcPts val="0"/>
              </a:spcBef>
              <a:buFontTx/>
              <a:buNone/>
              <a:defRPr sz="1600">
                <a:solidFill>
                  <a:schemeClr val="tx1"/>
                </a:solidFill>
              </a:defRPr>
            </a:lvl1pPr>
          </a:lstStyle>
          <a:p>
            <a:pPr lvl="0"/>
            <a:r>
              <a:rPr lang="en-US" noProof="0"/>
              <a:t>Click to edit Master subtitle style</a:t>
            </a:r>
            <a:endParaRPr lang="en-US" noProof="0" dirty="0"/>
          </a:p>
        </p:txBody>
      </p:sp>
      <p:sp>
        <p:nvSpPr>
          <p:cNvPr id="7" name="Rectangle 6"/>
          <p:cNvSpPr>
            <a:spLocks noGrp="1" noChangeArrowheads="1"/>
          </p:cNvSpPr>
          <p:nvPr>
            <p:ph type="ctrTitle"/>
          </p:nvPr>
        </p:nvSpPr>
        <p:spPr bwMode="white">
          <a:xfrm>
            <a:off x="548640" y="270933"/>
            <a:ext cx="7589520" cy="2446869"/>
          </a:xfrm>
        </p:spPr>
        <p:txBody>
          <a:bodyPr lIns="0" tIns="45720" anchor="b"/>
          <a:lstStyle>
            <a:lvl1pPr>
              <a:defRPr sz="3200">
                <a:solidFill>
                  <a:schemeClr val="accent3"/>
                </a:solidFill>
              </a:defRPr>
            </a:lvl1pPr>
          </a:lstStyle>
          <a:p>
            <a:pPr lvl="0"/>
            <a:r>
              <a:rPr lang="en-US" noProof="0"/>
              <a:t>Click to edit Master title style</a:t>
            </a:r>
            <a:endParaRPr lang="en-US" noProof="0" dirty="0"/>
          </a:p>
        </p:txBody>
      </p:sp>
      <p:sp>
        <p:nvSpPr>
          <p:cNvPr id="6" name="Content Placeholder 2"/>
          <p:cNvSpPr>
            <a:spLocks noGrp="1"/>
          </p:cNvSpPr>
          <p:nvPr>
            <p:ph idx="10"/>
          </p:nvPr>
        </p:nvSpPr>
        <p:spPr>
          <a:xfrm>
            <a:off x="548640" y="2700863"/>
            <a:ext cx="758952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Content Placeholder 2"/>
          <p:cNvSpPr>
            <a:spLocks noGrp="1"/>
          </p:cNvSpPr>
          <p:nvPr>
            <p:ph idx="11"/>
          </p:nvPr>
        </p:nvSpPr>
        <p:spPr>
          <a:xfrm>
            <a:off x="274320" y="5257800"/>
            <a:ext cx="6400800" cy="777240"/>
          </a:xfrm>
        </p:spPr>
        <p:txBody>
          <a:bodyPr lIns="0" tIns="45720" rIns="0"/>
          <a:lstStyle>
            <a:lvl1pPr>
              <a:buFontTx/>
              <a:buNone/>
              <a:defRPr sz="2800" b="1"/>
            </a:lvl1pPr>
          </a:lstStyle>
          <a:p>
            <a:pPr lvl="0"/>
            <a:r>
              <a:rPr lang="en-US"/>
              <a:t>Click to edit Master text styles</a:t>
            </a:r>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53082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sp>
        <p:nvSpPr>
          <p:cNvPr id="7" name="Rectangle 6"/>
          <p:cNvSpPr>
            <a:spLocks noGrp="1" noChangeArrowheads="1"/>
          </p:cNvSpPr>
          <p:nvPr>
            <p:ph type="ctrTitle"/>
          </p:nvPr>
        </p:nvSpPr>
        <p:spPr bwMode="white">
          <a:xfrm>
            <a:off x="270929" y="5257800"/>
            <a:ext cx="6400800" cy="777240"/>
          </a:xfrm>
        </p:spPr>
        <p:txBody>
          <a:bodyPr lIns="0" tIns="45720"/>
          <a:lstStyle>
            <a:lvl1pPr>
              <a:defRPr sz="2400">
                <a:solidFill>
                  <a:schemeClr val="tx1"/>
                </a:solidFill>
              </a:defRPr>
            </a:lvl1pPr>
          </a:lstStyle>
          <a:p>
            <a:pPr lvl="0"/>
            <a:r>
              <a:rPr lang="en-US" noProof="0"/>
              <a:t>Click to edit Master title style</a:t>
            </a:r>
            <a:endParaRPr lang="en-US" noProof="0" dirty="0"/>
          </a:p>
        </p:txBody>
      </p:sp>
      <p:sp>
        <p:nvSpPr>
          <p:cNvPr id="8" name="Picture Placeholder 2"/>
          <p:cNvSpPr>
            <a:spLocks noGrp="1"/>
          </p:cNvSpPr>
          <p:nvPr>
            <p:ph type="pic" idx="11"/>
          </p:nvPr>
        </p:nvSpPr>
        <p:spPr>
          <a:xfrm>
            <a:off x="274320" y="274320"/>
            <a:ext cx="859536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a:t>Click icon to add picture</a:t>
            </a: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375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20E6A34-D18C-448D-9E59-F06A322BE9B9}" type="slidenum">
              <a:rPr lang="en-US"/>
              <a:pPr>
                <a:defRPr/>
              </a:pPr>
              <a:t>‹#›</a:t>
            </a:fld>
            <a:endParaRPr lang="en-US"/>
          </a:p>
        </p:txBody>
      </p:sp>
    </p:spTree>
    <p:extLst>
      <p:ext uri="{BB962C8B-B14F-4D97-AF65-F5344CB8AC3E}">
        <p14:creationId xmlns:p14="http://schemas.microsoft.com/office/powerpoint/2010/main" val="7822846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4638" y="1598237"/>
            <a:ext cx="8594725" cy="4396130"/>
          </a:xfrm>
        </p:spPr>
        <p:txBody>
          <a:bodyPr anchor="ctr"/>
          <a:lstStyle>
            <a:lvl1pPr marL="0" indent="0">
              <a:buFontTx/>
              <a:buNone/>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90AB00A-8196-4375-A4E7-1A56BC9D6224}" type="slidenum">
              <a:rPr lang="en-US"/>
              <a:pPr>
                <a:defRPr/>
              </a:pPr>
              <a:t>‹#›</a:t>
            </a:fld>
            <a:endParaRPr lang="en-US"/>
          </a:p>
        </p:txBody>
      </p:sp>
    </p:spTree>
    <p:extLst>
      <p:ext uri="{BB962C8B-B14F-4D97-AF65-F5344CB8AC3E}">
        <p14:creationId xmlns:p14="http://schemas.microsoft.com/office/powerpoint/2010/main" val="3184464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274320" y="1604963"/>
            <a:ext cx="4297680" cy="4379913"/>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4572000" y="1604964"/>
            <a:ext cx="4297680" cy="4379912"/>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ftr" sz="quarter" idx="17"/>
          </p:nvPr>
        </p:nvSpPr>
        <p:spPr>
          <a:ln/>
        </p:spPr>
        <p:txBody>
          <a:bodyPr/>
          <a:lstStyle>
            <a:lvl1pPr>
              <a:defRPr/>
            </a:lvl1pPr>
          </a:lstStyle>
          <a:p>
            <a:pPr>
              <a:defRPr/>
            </a:pPr>
            <a:endParaRPr lang="en-US"/>
          </a:p>
        </p:txBody>
      </p:sp>
      <p:sp>
        <p:nvSpPr>
          <p:cNvPr id="6" name="Rectangle 9"/>
          <p:cNvSpPr>
            <a:spLocks noGrp="1" noChangeArrowheads="1"/>
          </p:cNvSpPr>
          <p:nvPr>
            <p:ph type="sldNum" sz="quarter" idx="18"/>
          </p:nvPr>
        </p:nvSpPr>
        <p:spPr>
          <a:ln/>
        </p:spPr>
        <p:txBody>
          <a:bodyPr/>
          <a:lstStyle>
            <a:lvl1pPr>
              <a:defRPr/>
            </a:lvl1pPr>
          </a:lstStyle>
          <a:p>
            <a:pPr>
              <a:defRPr/>
            </a:pPr>
            <a:fld id="{D7259599-DF18-4B77-85EB-D20A99C78C63}" type="slidenum">
              <a:rPr lang="en-US"/>
              <a:pPr>
                <a:defRPr/>
              </a:pPr>
              <a:t>‹#›</a:t>
            </a:fld>
            <a:endParaRPr lang="en-US"/>
          </a:p>
        </p:txBody>
      </p:sp>
    </p:spTree>
    <p:extLst>
      <p:ext uri="{BB962C8B-B14F-4D97-AF65-F5344CB8AC3E}">
        <p14:creationId xmlns:p14="http://schemas.microsoft.com/office/powerpoint/2010/main" val="429179041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274320" y="2514600"/>
            <a:ext cx="4297680" cy="3470276"/>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274320" y="1600200"/>
            <a:ext cx="4297680" cy="685800"/>
          </a:xfrm>
        </p:spPr>
        <p:txBody>
          <a:bodyPr rIns="182880"/>
          <a:lstStyle>
            <a:lvl1pPr marL="0">
              <a:buFontTx/>
              <a:buNone/>
              <a:defRPr b="1">
                <a:solidFill>
                  <a:schemeClr val="accent4"/>
                </a:solidFill>
              </a:defRPr>
            </a:lvl1pPr>
          </a:lstStyle>
          <a:p>
            <a:pPr lvl="0"/>
            <a:r>
              <a:rPr lang="en-US"/>
              <a:t>Click to edit Master text styles</a:t>
            </a:r>
          </a:p>
        </p:txBody>
      </p:sp>
      <p:sp>
        <p:nvSpPr>
          <p:cNvPr id="11" name="Content Placeholder 2"/>
          <p:cNvSpPr>
            <a:spLocks noGrp="1"/>
          </p:cNvSpPr>
          <p:nvPr>
            <p:ph idx="16"/>
          </p:nvPr>
        </p:nvSpPr>
        <p:spPr>
          <a:xfrm>
            <a:off x="4572000" y="2514600"/>
            <a:ext cx="4297680" cy="3470275"/>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7"/>
          </p:nvPr>
        </p:nvSpPr>
        <p:spPr>
          <a:xfrm>
            <a:off x="4572000" y="1600200"/>
            <a:ext cx="4297680" cy="685800"/>
          </a:xfrm>
        </p:spPr>
        <p:txBody>
          <a:bodyPr rIns="182880"/>
          <a:lstStyle>
            <a:lvl1pPr marL="0">
              <a:buFontTx/>
              <a:buNone/>
              <a:defRPr b="1">
                <a:solidFill>
                  <a:schemeClr val="accent4"/>
                </a:solidFill>
              </a:defRPr>
            </a:lvl1pPr>
          </a:lstStyle>
          <a:p>
            <a:pPr lvl="0"/>
            <a:r>
              <a:rPr lang="en-US"/>
              <a:t>Click to edit Master text styles</a:t>
            </a:r>
          </a:p>
        </p:txBody>
      </p:sp>
      <p:sp>
        <p:nvSpPr>
          <p:cNvPr id="9" name="Rectangle 8"/>
          <p:cNvSpPr>
            <a:spLocks noGrp="1" noChangeArrowheads="1"/>
          </p:cNvSpPr>
          <p:nvPr>
            <p:ph type="ftr" sz="quarter" idx="18"/>
          </p:nvPr>
        </p:nvSpPr>
        <p:spPr>
          <a:ln/>
        </p:spPr>
        <p:txBody>
          <a:bodyPr/>
          <a:lstStyle>
            <a:lvl1pPr>
              <a:defRPr/>
            </a:lvl1pPr>
          </a:lstStyle>
          <a:p>
            <a:pPr>
              <a:defRPr/>
            </a:pPr>
            <a:endParaRPr lang="en-US"/>
          </a:p>
        </p:txBody>
      </p:sp>
      <p:sp>
        <p:nvSpPr>
          <p:cNvPr id="13" name="Rectangle 9"/>
          <p:cNvSpPr>
            <a:spLocks noGrp="1" noChangeArrowheads="1"/>
          </p:cNvSpPr>
          <p:nvPr>
            <p:ph type="sldNum" sz="quarter" idx="19"/>
          </p:nvPr>
        </p:nvSpPr>
        <p:spPr>
          <a:ln/>
        </p:spPr>
        <p:txBody>
          <a:bodyPr/>
          <a:lstStyle>
            <a:lvl1pPr>
              <a:defRPr/>
            </a:lvl1pPr>
          </a:lstStyle>
          <a:p>
            <a:pPr>
              <a:defRPr/>
            </a:pPr>
            <a:fld id="{EC235D83-C11D-41D9-B78B-1A202BADAB08}" type="slidenum">
              <a:rPr lang="en-US"/>
              <a:pPr>
                <a:defRPr/>
              </a:pPr>
              <a:t>‹#›</a:t>
            </a:fld>
            <a:endParaRPr lang="en-US"/>
          </a:p>
        </p:txBody>
      </p:sp>
    </p:spTree>
    <p:extLst>
      <p:ext uri="{BB962C8B-B14F-4D97-AF65-F5344CB8AC3E}">
        <p14:creationId xmlns:p14="http://schemas.microsoft.com/office/powerpoint/2010/main" val="413573240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274638" y="271463"/>
            <a:ext cx="8594725" cy="5741987"/>
          </a:xfrm>
          <a:prstGeom prst="rect">
            <a:avLst/>
          </a:prstGeom>
          <a:solidFill>
            <a:srgbClr val="E6D7AA"/>
          </a:solidFill>
          <a:ln w="19050" cap="flat" cmpd="sng" algn="ctr">
            <a:noFill/>
            <a:prstDash val="solid"/>
            <a:round/>
            <a:headEnd type="none" w="med" len="med"/>
            <a:tailEnd type="none" w="med" len="med"/>
          </a:ln>
          <a:effec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3075" name="Rectangle 6"/>
          <p:cNvSpPr>
            <a:spLocks noGrp="1" noChangeArrowheads="1"/>
          </p:cNvSpPr>
          <p:nvPr>
            <p:ph type="title"/>
          </p:nvPr>
        </p:nvSpPr>
        <p:spPr bwMode="auto">
          <a:xfrm>
            <a:off x="274638" y="274638"/>
            <a:ext cx="859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457200" bIns="0" numCol="1" anchor="t" anchorCtr="0" compatLnSpc="1">
            <a:prstTxWarp prst="textNoShape">
              <a:avLst/>
            </a:prstTxWarp>
          </a:bodyPr>
          <a:lstStyle/>
          <a:p>
            <a:pPr lvl="0"/>
            <a:r>
              <a:rPr lang="en-US"/>
              <a:t>Click to edit Master title style</a:t>
            </a:r>
          </a:p>
        </p:txBody>
      </p:sp>
      <p:sp>
        <p:nvSpPr>
          <p:cNvPr id="3076" name="Rectangle 7"/>
          <p:cNvSpPr>
            <a:spLocks noGrp="1" noChangeArrowheads="1"/>
          </p:cNvSpPr>
          <p:nvPr>
            <p:ph type="body" idx="1"/>
          </p:nvPr>
        </p:nvSpPr>
        <p:spPr bwMode="auto">
          <a:xfrm>
            <a:off x="274638" y="1600200"/>
            <a:ext cx="85947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731838" y="6264275"/>
            <a:ext cx="64008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000">
                <a:ea typeface="ＭＳ Ｐゴシック" pitchFamily="-106" charset="-128"/>
              </a:defRPr>
            </a:lvl1pPr>
          </a:lstStyle>
          <a:p>
            <a:pPr>
              <a:defRPr/>
            </a:pPr>
            <a:endParaRPr lang="en-US"/>
          </a:p>
        </p:txBody>
      </p:sp>
      <p:sp>
        <p:nvSpPr>
          <p:cNvPr id="61449" name="Rectangle 9"/>
          <p:cNvSpPr>
            <a:spLocks noGrp="1" noChangeArrowheads="1"/>
          </p:cNvSpPr>
          <p:nvPr>
            <p:ph type="sldNum" sz="quarter" idx="4"/>
          </p:nvPr>
        </p:nvSpPr>
        <p:spPr bwMode="white">
          <a:xfrm>
            <a:off x="274638" y="6264275"/>
            <a:ext cx="4572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200" b="1">
                <a:ea typeface="ＭＳ Ｐゴシック" pitchFamily="-106" charset="-128"/>
              </a:defRPr>
            </a:lvl1pPr>
          </a:lstStyle>
          <a:p>
            <a:pPr>
              <a:defRPr/>
            </a:pPr>
            <a:fld id="{2C09C86F-8D69-4C46-8846-6858F22C3C7B}" type="slidenum">
              <a:rPr lang="en-US"/>
              <a:pPr>
                <a:defRPr/>
              </a:pPr>
              <a:t>‹#›</a:t>
            </a:fld>
            <a:endParaRPr lang="en-US"/>
          </a:p>
        </p:txBody>
      </p:sp>
      <p:pic>
        <p:nvPicPr>
          <p:cNvPr id="3079" name="Picture 16" descr="uw_rgb_ful_h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4963" y="6235700"/>
            <a:ext cx="9429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70" r:id="rId6"/>
    <p:sldLayoutId id="2147483871" r:id="rId7"/>
    <p:sldLayoutId id="2147483872" r:id="rId8"/>
    <p:sldLayoutId id="2147483873" r:id="rId9"/>
    <p:sldLayoutId id="2147483874" r:id="rId10"/>
    <p:sldLayoutId id="2147483875" r:id="rId11"/>
    <p:sldLayoutId id="2147483900" r:id="rId12"/>
  </p:sldLayoutIdLst>
  <p:transition>
    <p:wipe dir="r"/>
  </p:transition>
  <p:hf sldNum="0" hdr="0" dt="0"/>
  <p:txStyles>
    <p:title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algn="l" rtl="0" eaLnBrk="1" fontAlgn="base" hangingPunct="1">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1" fontAlgn="base" hangingPunct="1">
        <a:spcBef>
          <a:spcPts val="1000"/>
        </a:spcBef>
        <a:spcAft>
          <a:spcPct val="0"/>
        </a:spcAft>
        <a:buClr>
          <a:schemeClr val="accent1"/>
        </a:buClr>
        <a:buChar char="•"/>
        <a:defRPr sz="2000">
          <a:solidFill>
            <a:schemeClr val="tx1"/>
          </a:solidFill>
          <a:latin typeface="+mn-lt"/>
          <a:ea typeface="+mn-ea"/>
        </a:defRPr>
      </a:lvl2pPr>
      <a:lvl3pPr marL="576263" indent="-288925" algn="l" rtl="0" eaLnBrk="1" fontAlgn="base" hangingPunct="1">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defRPr>
      </a:lvl3pPr>
      <a:lvl4pPr marL="914400" indent="-3381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dbqunitedway.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instagram.com/unitedwaydbq" TargetMode="External"/><Relationship Id="rId4" Type="http://schemas.openxmlformats.org/officeDocument/2006/relationships/hyperlink" Target="https://twitter.com/unitedwaydbq"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6"/>
          <p:cNvSpPr>
            <a:spLocks noGrp="1"/>
          </p:cNvSpPr>
          <p:nvPr>
            <p:ph type="subTitle" idx="1"/>
          </p:nvPr>
        </p:nvSpPr>
        <p:spPr>
          <a:xfrm>
            <a:off x="271463" y="6080125"/>
            <a:ext cx="6400800" cy="457200"/>
          </a:xfrm>
        </p:spPr>
        <p:txBody>
          <a:bodyPr/>
          <a:lstStyle/>
          <a:p>
            <a:pPr lvl="0" eaLnBrk="1" hangingPunct="1">
              <a:spcBef>
                <a:spcPct val="0"/>
              </a:spcBef>
            </a:pPr>
            <a:r>
              <a:rPr lang="en-US" sz="2000" dirty="0">
                <a:solidFill>
                  <a:srgbClr val="10167F"/>
                </a:solidFill>
                <a:latin typeface="+mj-lt"/>
              </a:rPr>
              <a:t>United Way of Dubuque Area Tri-States</a:t>
            </a:r>
          </a:p>
        </p:txBody>
      </p:sp>
      <p:sp>
        <p:nvSpPr>
          <p:cNvPr id="19459" name="Title 5"/>
          <p:cNvSpPr>
            <a:spLocks noGrp="1"/>
          </p:cNvSpPr>
          <p:nvPr>
            <p:ph type="ctrTitle"/>
          </p:nvPr>
        </p:nvSpPr>
        <p:spPr>
          <a:xfrm>
            <a:off x="642769" y="2844641"/>
            <a:ext cx="7588250" cy="1168717"/>
          </a:xfrm>
        </p:spPr>
        <p:txBody>
          <a:bodyPr/>
          <a:lstStyle/>
          <a:p>
            <a:pPr>
              <a:defRPr/>
            </a:pPr>
            <a:r>
              <a:rPr lang="en-US" sz="7200" dirty="0"/>
              <a:t>United Way:</a:t>
            </a:r>
            <a:br>
              <a:rPr lang="en-US" sz="7200" dirty="0"/>
            </a:br>
            <a:r>
              <a:rPr lang="en-US" sz="7200" dirty="0"/>
              <a:t>What’s it all about?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950" y="297415"/>
            <a:ext cx="7886700" cy="994172"/>
          </a:xfrm>
        </p:spPr>
        <p:txBody>
          <a:bodyPr/>
          <a:lstStyle/>
          <a:p>
            <a:pPr algn="ctr"/>
            <a:r>
              <a:rPr lang="en-US" dirty="0"/>
              <a:t>United Way’s Leadership Levels</a:t>
            </a:r>
          </a:p>
        </p:txBody>
      </p:sp>
      <p:sp>
        <p:nvSpPr>
          <p:cNvPr id="5" name="Text Placeholder 4"/>
          <p:cNvSpPr>
            <a:spLocks noGrp="1"/>
          </p:cNvSpPr>
          <p:nvPr>
            <p:ph type="body" idx="1"/>
          </p:nvPr>
        </p:nvSpPr>
        <p:spPr>
          <a:xfrm>
            <a:off x="1169943" y="1055579"/>
            <a:ext cx="2385098" cy="617934"/>
          </a:xfrm>
        </p:spPr>
        <p:txBody>
          <a:bodyPr>
            <a:normAutofit fontScale="92500" lnSpcReduction="20000"/>
          </a:bodyPr>
          <a:lstStyle/>
          <a:p>
            <a:pPr algn="ctr"/>
            <a:r>
              <a:rPr lang="en-US" sz="2700" dirty="0"/>
              <a:t>Corporate Levels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33338200"/>
              </p:ext>
            </p:extLst>
          </p:nvPr>
        </p:nvGraphicFramePr>
        <p:xfrm>
          <a:off x="542026" y="1809392"/>
          <a:ext cx="3640932" cy="3343585"/>
        </p:xfrm>
        <a:graphic>
          <a:graphicData uri="http://schemas.openxmlformats.org/drawingml/2006/table">
            <a:tbl>
              <a:tblPr firstRow="1" firstCol="1" bandRow="1">
                <a:tableStyleId>{5C22544A-7EE6-4342-B048-85BDC9FD1C3A}</a:tableStyleId>
              </a:tblPr>
              <a:tblGrid>
                <a:gridCol w="3640932">
                  <a:extLst>
                    <a:ext uri="{9D8B030D-6E8A-4147-A177-3AD203B41FA5}">
                      <a16:colId xmlns:a16="http://schemas.microsoft.com/office/drawing/2014/main" val="20000"/>
                    </a:ext>
                  </a:extLst>
                </a:gridCol>
              </a:tblGrid>
              <a:tr h="668717">
                <a:tc>
                  <a:txBody>
                    <a:bodyPr/>
                    <a:lstStyle/>
                    <a:p>
                      <a:pPr marL="0" marR="0">
                        <a:lnSpc>
                          <a:spcPct val="107000"/>
                        </a:lnSpc>
                        <a:spcBef>
                          <a:spcPts val="0"/>
                        </a:spcBef>
                        <a:spcAft>
                          <a:spcPts val="0"/>
                        </a:spcAft>
                      </a:pPr>
                      <a:r>
                        <a:rPr lang="en-US" sz="2100" dirty="0">
                          <a:effectLst/>
                        </a:rPr>
                        <a:t>Diamond –$25,000+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668717">
                <a:tc>
                  <a:txBody>
                    <a:bodyPr/>
                    <a:lstStyle/>
                    <a:p>
                      <a:pPr marL="0" marR="0">
                        <a:lnSpc>
                          <a:spcPct val="107000"/>
                        </a:lnSpc>
                        <a:spcBef>
                          <a:spcPts val="0"/>
                        </a:spcBef>
                        <a:spcAft>
                          <a:spcPts val="0"/>
                        </a:spcAft>
                      </a:pPr>
                      <a:r>
                        <a:rPr lang="en-US" sz="2100" dirty="0">
                          <a:effectLst/>
                        </a:rPr>
                        <a:t>Platinum - $10,000-$24,999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668717">
                <a:tc>
                  <a:txBody>
                    <a:bodyPr/>
                    <a:lstStyle/>
                    <a:p>
                      <a:pPr marL="0" marR="0">
                        <a:lnSpc>
                          <a:spcPct val="107000"/>
                        </a:lnSpc>
                        <a:spcBef>
                          <a:spcPts val="0"/>
                        </a:spcBef>
                        <a:spcAft>
                          <a:spcPts val="0"/>
                        </a:spcAft>
                      </a:pPr>
                      <a:r>
                        <a:rPr lang="en-US" sz="2100" dirty="0">
                          <a:effectLst/>
                        </a:rPr>
                        <a:t>Gold - $5,000-$9,999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668717">
                <a:tc>
                  <a:txBody>
                    <a:bodyPr/>
                    <a:lstStyle/>
                    <a:p>
                      <a:pPr marL="0" marR="0">
                        <a:lnSpc>
                          <a:spcPct val="107000"/>
                        </a:lnSpc>
                        <a:spcBef>
                          <a:spcPts val="0"/>
                        </a:spcBef>
                        <a:spcAft>
                          <a:spcPts val="0"/>
                        </a:spcAft>
                      </a:pPr>
                      <a:r>
                        <a:rPr lang="en-US" sz="2100" dirty="0">
                          <a:effectLst/>
                        </a:rPr>
                        <a:t>Silver - $1,500-$4,999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668717">
                <a:tc>
                  <a:txBody>
                    <a:bodyPr/>
                    <a:lstStyle/>
                    <a:p>
                      <a:pPr marL="0" marR="0">
                        <a:lnSpc>
                          <a:spcPct val="107000"/>
                        </a:lnSpc>
                        <a:spcBef>
                          <a:spcPts val="0"/>
                        </a:spcBef>
                        <a:spcAft>
                          <a:spcPts val="0"/>
                        </a:spcAft>
                      </a:pPr>
                      <a:r>
                        <a:rPr lang="en-US" sz="2100" dirty="0">
                          <a:effectLst/>
                        </a:rPr>
                        <a:t>Bronze - $500-$1,500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7" name="Text Placeholder 6"/>
          <p:cNvSpPr>
            <a:spLocks noGrp="1"/>
          </p:cNvSpPr>
          <p:nvPr>
            <p:ph type="body" sz="quarter" idx="3"/>
          </p:nvPr>
        </p:nvSpPr>
        <p:spPr>
          <a:xfrm>
            <a:off x="5215823" y="1055579"/>
            <a:ext cx="2758234" cy="617934"/>
          </a:xfrm>
        </p:spPr>
        <p:txBody>
          <a:bodyPr>
            <a:normAutofit fontScale="92500" lnSpcReduction="20000"/>
          </a:bodyPr>
          <a:lstStyle/>
          <a:p>
            <a:pPr algn="ctr"/>
            <a:r>
              <a:rPr lang="en-US" sz="2700" dirty="0"/>
              <a:t>Individual Levels</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56667901"/>
              </p:ext>
            </p:extLst>
          </p:nvPr>
        </p:nvGraphicFramePr>
        <p:xfrm>
          <a:off x="4661831" y="1894751"/>
          <a:ext cx="3866219" cy="3934549"/>
        </p:xfrm>
        <a:graphic>
          <a:graphicData uri="http://schemas.openxmlformats.org/drawingml/2006/table">
            <a:tbl>
              <a:tblPr firstRow="1" firstCol="1" bandRow="1">
                <a:tableStyleId>{5C22544A-7EE6-4342-B048-85BDC9FD1C3A}</a:tableStyleId>
              </a:tblPr>
              <a:tblGrid>
                <a:gridCol w="3866219">
                  <a:extLst>
                    <a:ext uri="{9D8B030D-6E8A-4147-A177-3AD203B41FA5}">
                      <a16:colId xmlns:a16="http://schemas.microsoft.com/office/drawing/2014/main" val="20000"/>
                    </a:ext>
                  </a:extLst>
                </a:gridCol>
              </a:tblGrid>
              <a:tr h="472973">
                <a:tc>
                  <a:txBody>
                    <a:bodyPr/>
                    <a:lstStyle/>
                    <a:p>
                      <a:pPr marL="0" marR="0">
                        <a:lnSpc>
                          <a:spcPct val="107000"/>
                        </a:lnSpc>
                        <a:spcBef>
                          <a:spcPts val="0"/>
                        </a:spcBef>
                        <a:spcAft>
                          <a:spcPts val="0"/>
                        </a:spcAft>
                      </a:pPr>
                      <a:r>
                        <a:rPr lang="en-US" sz="1800" dirty="0">
                          <a:effectLst/>
                        </a:rPr>
                        <a:t>Alexis de Tocqueville - $10,000+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649655">
                <a:tc>
                  <a:txBody>
                    <a:bodyPr/>
                    <a:lstStyle/>
                    <a:p>
                      <a:pPr marL="0" marR="0">
                        <a:lnSpc>
                          <a:spcPct val="107000"/>
                        </a:lnSpc>
                        <a:spcBef>
                          <a:spcPts val="0"/>
                        </a:spcBef>
                        <a:spcAft>
                          <a:spcPts val="0"/>
                        </a:spcAft>
                      </a:pPr>
                      <a:r>
                        <a:rPr lang="en-US" sz="1800" dirty="0">
                          <a:effectLst/>
                        </a:rPr>
                        <a:t>Chairperson’s Circle - $5,000-$9,999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72973">
                <a:tc>
                  <a:txBody>
                    <a:bodyPr/>
                    <a:lstStyle/>
                    <a:p>
                      <a:pPr marL="0" marR="0">
                        <a:lnSpc>
                          <a:spcPct val="107000"/>
                        </a:lnSpc>
                        <a:spcBef>
                          <a:spcPts val="0"/>
                        </a:spcBef>
                        <a:spcAft>
                          <a:spcPts val="0"/>
                        </a:spcAft>
                      </a:pPr>
                      <a:r>
                        <a:rPr lang="en-US" sz="1800" dirty="0">
                          <a:effectLst/>
                        </a:rPr>
                        <a:t>President’s Circle - $1,500-$4,999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24828">
                <a:tc>
                  <a:txBody>
                    <a:bodyPr/>
                    <a:lstStyle/>
                    <a:p>
                      <a:pPr marL="0" marR="0">
                        <a:lnSpc>
                          <a:spcPct val="107000"/>
                        </a:lnSpc>
                        <a:spcBef>
                          <a:spcPts val="0"/>
                        </a:spcBef>
                        <a:spcAft>
                          <a:spcPts val="0"/>
                        </a:spcAft>
                      </a:pPr>
                      <a:r>
                        <a:rPr lang="en-US" sz="1800" dirty="0">
                          <a:effectLst/>
                        </a:rPr>
                        <a:t>Director’s Circle - $500-$1,499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24828">
                <a:tc>
                  <a:txBody>
                    <a:bodyPr/>
                    <a:lstStyle/>
                    <a:p>
                      <a:pPr marL="0" marR="0">
                        <a:lnSpc>
                          <a:spcPct val="107000"/>
                        </a:lnSpc>
                        <a:spcBef>
                          <a:spcPts val="0"/>
                        </a:spcBef>
                        <a:spcAft>
                          <a:spcPts val="0"/>
                        </a:spcAft>
                      </a:pPr>
                      <a:r>
                        <a:rPr lang="en-US" sz="1800" dirty="0">
                          <a:effectLst/>
                        </a:rPr>
                        <a:t>Women United - $500+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24828">
                <a:tc>
                  <a:txBody>
                    <a:bodyPr/>
                    <a:lstStyle/>
                    <a:p>
                      <a:pPr marL="0" marR="0">
                        <a:lnSpc>
                          <a:spcPct val="107000"/>
                        </a:lnSpc>
                        <a:spcBef>
                          <a:spcPts val="0"/>
                        </a:spcBef>
                        <a:spcAft>
                          <a:spcPts val="0"/>
                        </a:spcAft>
                      </a:pPr>
                      <a:r>
                        <a:rPr lang="en-US" sz="1800" dirty="0">
                          <a:effectLst/>
                        </a:rPr>
                        <a:t>Young Leaders’ Society - $250+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714809">
                <a:tc>
                  <a:txBody>
                    <a:bodyPr/>
                    <a:lstStyle/>
                    <a:p>
                      <a:pPr marL="0" marR="0">
                        <a:lnSpc>
                          <a:spcPct val="107000"/>
                        </a:lnSpc>
                        <a:spcBef>
                          <a:spcPts val="0"/>
                        </a:spcBef>
                        <a:spcAft>
                          <a:spcPts val="0"/>
                        </a:spcAft>
                      </a:pPr>
                      <a:r>
                        <a:rPr lang="en-US" sz="1800" dirty="0">
                          <a:effectLst/>
                        </a:rPr>
                        <a:t>Legacy Society </a:t>
                      </a:r>
                      <a:r>
                        <a:rPr lang="en-US" sz="1200" dirty="0">
                          <a:effectLst/>
                        </a:rPr>
                        <a:t>– lifetime giving of $100,000 or notified United Way of a bequest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649655">
                <a:tc>
                  <a:txBody>
                    <a:bodyPr/>
                    <a:lstStyle/>
                    <a:p>
                      <a:pPr marL="0" marR="0">
                        <a:lnSpc>
                          <a:spcPct val="107000"/>
                        </a:lnSpc>
                        <a:spcBef>
                          <a:spcPts val="0"/>
                        </a:spcBef>
                        <a:spcAft>
                          <a:spcPts val="0"/>
                        </a:spcAft>
                      </a:pPr>
                      <a:r>
                        <a:rPr lang="en-US" sz="1800" dirty="0">
                          <a:effectLst/>
                        </a:rPr>
                        <a:t>Loyal Donor- 5 years of consecutive giving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endParaRPr lang="en-US"/>
          </a:p>
        </p:txBody>
      </p:sp>
      <p:pic>
        <p:nvPicPr>
          <p:cNvPr id="8" name="Content Placeholder 4">
            <a:extLst>
              <a:ext uri="{FF2B5EF4-FFF2-40B4-BE49-F238E27FC236}">
                <a16:creationId xmlns:a16="http://schemas.microsoft.com/office/drawing/2014/main" id="{A07BF08E-87CE-4628-A103-17C1799A6F29}"/>
              </a:ext>
            </a:extLst>
          </p:cNvPr>
          <p:cNvPicPr>
            <a:picLocks noChangeAspect="1"/>
          </p:cNvPicPr>
          <p:nvPr/>
        </p:nvPicPr>
        <p:blipFill>
          <a:blip r:embed="rId3"/>
          <a:stretch>
            <a:fillRect/>
          </a:stretch>
        </p:blipFill>
        <p:spPr bwMode="auto">
          <a:xfrm>
            <a:off x="200650" y="5298112"/>
            <a:ext cx="1513850" cy="151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83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7ACE1D-69FC-4928-8DEC-AA3F4A0F7002}"/>
              </a:ext>
            </a:extLst>
          </p:cNvPr>
          <p:cNvSpPr>
            <a:spLocks noGrp="1"/>
          </p:cNvSpPr>
          <p:nvPr>
            <p:ph type="title"/>
          </p:nvPr>
        </p:nvSpPr>
        <p:spPr/>
        <p:txBody>
          <a:bodyPr/>
          <a:lstStyle/>
          <a:p>
            <a:pPr algn="ctr"/>
            <a:r>
              <a:rPr lang="en-US" dirty="0"/>
              <a:t>ADVOCATE</a:t>
            </a:r>
          </a:p>
        </p:txBody>
      </p:sp>
      <p:sp>
        <p:nvSpPr>
          <p:cNvPr id="6" name="Content Placeholder 5">
            <a:extLst>
              <a:ext uri="{FF2B5EF4-FFF2-40B4-BE49-F238E27FC236}">
                <a16:creationId xmlns:a16="http://schemas.microsoft.com/office/drawing/2014/main" id="{0CE7D79E-90EB-4D1F-90C3-702924D732D6}"/>
              </a:ext>
            </a:extLst>
          </p:cNvPr>
          <p:cNvSpPr>
            <a:spLocks noGrp="1"/>
          </p:cNvSpPr>
          <p:nvPr>
            <p:ph idx="1"/>
          </p:nvPr>
        </p:nvSpPr>
        <p:spPr>
          <a:xfrm>
            <a:off x="274638" y="1600200"/>
            <a:ext cx="5623241" cy="4384675"/>
          </a:xfrm>
        </p:spPr>
        <p:txBody>
          <a:bodyPr/>
          <a:lstStyle/>
          <a:p>
            <a:r>
              <a:rPr lang="en-US" sz="2500" dirty="0"/>
              <a:t>You can raise your voice with us by writing to your local elected officials, keeping up-to-date on policy changes, engaging in social media discussions, or attending United Way’s Day on the Hill.</a:t>
            </a:r>
          </a:p>
          <a:p>
            <a:r>
              <a:rPr lang="en-US" sz="2500" dirty="0"/>
              <a:t>Be a Hand Raiser, Game Changer, Impact Maker and Trail Blazer! Join us and advocate for the issues that are important to you.</a:t>
            </a:r>
          </a:p>
          <a:p>
            <a:endParaRPr lang="en-US" dirty="0"/>
          </a:p>
        </p:txBody>
      </p:sp>
      <p:pic>
        <p:nvPicPr>
          <p:cNvPr id="7" name="Picture 6" descr="A close up of a sign&#10;&#10;Description automatically generated">
            <a:extLst>
              <a:ext uri="{FF2B5EF4-FFF2-40B4-BE49-F238E27FC236}">
                <a16:creationId xmlns:a16="http://schemas.microsoft.com/office/drawing/2014/main" id="{DFDD190D-6DD4-4798-8A8B-F44F384359C8}"/>
              </a:ext>
            </a:extLst>
          </p:cNvPr>
          <p:cNvPicPr>
            <a:picLocks noChangeAspect="1"/>
          </p:cNvPicPr>
          <p:nvPr/>
        </p:nvPicPr>
        <p:blipFill>
          <a:blip r:embed="rId2"/>
          <a:stretch>
            <a:fillRect/>
          </a:stretch>
        </p:blipFill>
        <p:spPr>
          <a:xfrm>
            <a:off x="5897879" y="2213848"/>
            <a:ext cx="2430304" cy="2430304"/>
          </a:xfrm>
          <a:prstGeom prst="rect">
            <a:avLst/>
          </a:prstGeom>
        </p:spPr>
      </p:pic>
    </p:spTree>
    <p:extLst>
      <p:ext uri="{BB962C8B-B14F-4D97-AF65-F5344CB8AC3E}">
        <p14:creationId xmlns:p14="http://schemas.microsoft.com/office/powerpoint/2010/main" val="264698254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7"/>
            <a:ext cx="8594725" cy="1628807"/>
          </a:xfrm>
        </p:spPr>
        <p:txBody>
          <a:bodyPr/>
          <a:lstStyle/>
          <a:p>
            <a:pPr marL="0" marR="0">
              <a:spcBef>
                <a:spcPts val="0"/>
              </a:spcBef>
              <a:spcAft>
                <a:spcPts val="0"/>
              </a:spcAft>
            </a:pPr>
            <a:r>
              <a:rPr lang="en-US" dirty="0"/>
              <a:t>Volunteerism is a great way to show value to a community—Last year, 19,285.5 </a:t>
            </a:r>
            <a:r>
              <a:rPr lang="en-US" dirty="0">
                <a:latin typeface="Calibri" panose="020F0502020204030204" pitchFamily="34" charset="0"/>
                <a:ea typeface="Calibri" panose="020F0502020204030204" pitchFamily="34" charset="0"/>
                <a:cs typeface="Times New Roman" panose="02020603050405020304" pitchFamily="18" charset="0"/>
              </a:rPr>
              <a:t>volunteer hours were provided to local non-profits, which equates to a value of $475,159 for our community.</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3" name="Content Placeholder 2"/>
          <p:cNvSpPr>
            <a:spLocks noGrp="1"/>
          </p:cNvSpPr>
          <p:nvPr>
            <p:ph idx="1"/>
          </p:nvPr>
        </p:nvSpPr>
        <p:spPr>
          <a:xfrm>
            <a:off x="274638" y="2127380"/>
            <a:ext cx="8594725" cy="3857495"/>
          </a:xfrm>
        </p:spPr>
        <p:txBody>
          <a:bodyPr/>
          <a:lstStyle/>
          <a:p>
            <a:pPr marL="342900" indent="-342900">
              <a:buFont typeface="Arial" panose="020B0604020202020204" pitchFamily="34" charset="0"/>
              <a:buChar char="•"/>
            </a:pPr>
            <a:r>
              <a:rPr lang="en-US" sz="1800" dirty="0"/>
              <a:t>Get Connected portal on our website matches volunteers with nonprofit needs</a:t>
            </a:r>
          </a:p>
          <a:p>
            <a:pPr marL="342900" indent="-342900">
              <a:buFont typeface="Arial" panose="020B0604020202020204" pitchFamily="34" charset="0"/>
              <a:buChar char="•"/>
            </a:pPr>
            <a:r>
              <a:rPr lang="en-US" sz="1800" dirty="0"/>
              <a:t>Group volunteer experiences can be arranged through our Volunteer Engagement Coordinator </a:t>
            </a:r>
          </a:p>
          <a:p>
            <a:pPr marL="342900" indent="-342900">
              <a:buFont typeface="Arial" panose="020B0604020202020204" pitchFamily="34" charset="0"/>
              <a:buChar char="•"/>
            </a:pPr>
            <a:r>
              <a:rPr lang="en-US" sz="1800" dirty="0"/>
              <a:t>Active in community meetings to learn of needs and opportunities</a:t>
            </a:r>
          </a:p>
          <a:p>
            <a:pPr marL="630238" lvl="1" indent="-342900">
              <a:buFont typeface="Arial" panose="020B0604020202020204" pitchFamily="34" charset="0"/>
              <a:buChar char="•"/>
            </a:pPr>
            <a:r>
              <a:rPr lang="en-US" sz="1800" dirty="0"/>
              <a:t>UW staff participate in local committees/partnerships around the following areas, to name a few:</a:t>
            </a:r>
          </a:p>
          <a:p>
            <a:pPr marL="1257300" lvl="3" indent="-342900">
              <a:spcBef>
                <a:spcPts val="0"/>
              </a:spcBef>
              <a:buFont typeface="Arial" panose="020B0604020202020204" pitchFamily="34" charset="0"/>
              <a:buChar char="•"/>
            </a:pPr>
            <a:r>
              <a:rPr lang="en-US" sz="1600" dirty="0"/>
              <a:t>Food scarcity</a:t>
            </a:r>
          </a:p>
          <a:p>
            <a:pPr marL="1257300" lvl="3" indent="-342900">
              <a:spcBef>
                <a:spcPts val="0"/>
              </a:spcBef>
              <a:buFont typeface="Arial" panose="020B0604020202020204" pitchFamily="34" charset="0"/>
              <a:buChar char="•"/>
            </a:pPr>
            <a:r>
              <a:rPr lang="en-US" sz="1600" dirty="0"/>
              <a:t>Homelessness</a:t>
            </a:r>
          </a:p>
          <a:p>
            <a:pPr marL="1257300" lvl="3" indent="-342900">
              <a:spcBef>
                <a:spcPts val="0"/>
              </a:spcBef>
              <a:buFont typeface="Arial" panose="020B0604020202020204" pitchFamily="34" charset="0"/>
              <a:buChar char="•"/>
            </a:pPr>
            <a:r>
              <a:rPr lang="en-US" sz="1600" dirty="0"/>
              <a:t>Wellness</a:t>
            </a:r>
          </a:p>
          <a:p>
            <a:pPr marL="1257300" lvl="3" indent="-342900">
              <a:spcBef>
                <a:spcPts val="0"/>
              </a:spcBef>
              <a:buFont typeface="Arial" panose="020B0604020202020204" pitchFamily="34" charset="0"/>
              <a:buChar char="•"/>
            </a:pPr>
            <a:r>
              <a:rPr lang="en-US" sz="1600" dirty="0"/>
              <a:t>Disaster preparedness</a:t>
            </a:r>
          </a:p>
          <a:p>
            <a:pPr marL="1257300" lvl="3" indent="-342900">
              <a:spcBef>
                <a:spcPts val="0"/>
              </a:spcBef>
              <a:buFont typeface="Arial" panose="020B0604020202020204" pitchFamily="34" charset="0"/>
              <a:buChar char="•"/>
            </a:pPr>
            <a:r>
              <a:rPr lang="en-US" sz="1600" dirty="0"/>
              <a:t>Mentorship</a:t>
            </a: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endParaRPr lang="en-US"/>
          </a:p>
        </p:txBody>
      </p:sp>
      <p:pic>
        <p:nvPicPr>
          <p:cNvPr id="7" name="Picture 6">
            <a:extLst>
              <a:ext uri="{FF2B5EF4-FFF2-40B4-BE49-F238E27FC236}">
                <a16:creationId xmlns:a16="http://schemas.microsoft.com/office/drawing/2014/main" id="{D7507881-584C-4518-9C8A-437B656FDC00}"/>
              </a:ext>
            </a:extLst>
          </p:cNvPr>
          <p:cNvPicPr>
            <a:picLocks noChangeAspect="1"/>
          </p:cNvPicPr>
          <p:nvPr/>
        </p:nvPicPr>
        <p:blipFill>
          <a:blip r:embed="rId3"/>
          <a:stretch>
            <a:fillRect/>
          </a:stretch>
        </p:blipFill>
        <p:spPr>
          <a:xfrm>
            <a:off x="7132638" y="4355800"/>
            <a:ext cx="1528526" cy="1528526"/>
          </a:xfrm>
          <a:prstGeom prst="rect">
            <a:avLst/>
          </a:prstGeom>
        </p:spPr>
      </p:pic>
    </p:spTree>
    <p:extLst>
      <p:ext uri="{BB962C8B-B14F-4D97-AF65-F5344CB8AC3E}">
        <p14:creationId xmlns:p14="http://schemas.microsoft.com/office/powerpoint/2010/main" val="30896330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274638" y="274638"/>
            <a:ext cx="8594725" cy="761682"/>
          </a:xfrm>
        </p:spPr>
        <p:txBody>
          <a:bodyPr/>
          <a:lstStyle/>
          <a:p>
            <a:pPr algn="ctr"/>
            <a:r>
              <a:rPr lang="en-US" dirty="0"/>
              <a:t>Questions?</a:t>
            </a:r>
          </a:p>
        </p:txBody>
      </p:sp>
      <p:sp>
        <p:nvSpPr>
          <p:cNvPr id="4" name="Rectangle 3"/>
          <p:cNvSpPr/>
          <p:nvPr/>
        </p:nvSpPr>
        <p:spPr>
          <a:xfrm>
            <a:off x="274638" y="1036320"/>
            <a:ext cx="8594724" cy="5186035"/>
          </a:xfrm>
          <a:prstGeom prst="rect">
            <a:avLst/>
          </a:prstGeom>
        </p:spPr>
        <p:txBody>
          <a:bodyPr wrap="square">
            <a:spAutoFit/>
          </a:bodyPr>
          <a:lstStyle/>
          <a:p>
            <a:pPr marL="571500" indent="-571500">
              <a:buFont typeface="Arial" panose="020B0604020202020204" pitchFamily="34" charset="0"/>
              <a:buChar char="•"/>
            </a:pPr>
            <a:r>
              <a:rPr lang="en-US" sz="2500" dirty="0">
                <a:hlinkClick r:id="rId3"/>
              </a:rPr>
              <a:t>Website: www.dbqunitedway.org</a:t>
            </a:r>
            <a:endParaRPr lang="en-US" sz="2500" dirty="0"/>
          </a:p>
          <a:p>
            <a:endParaRPr lang="en-US" sz="2500" dirty="0"/>
          </a:p>
          <a:p>
            <a:pPr marL="571500" indent="-571500">
              <a:buFont typeface="Arial" panose="020B0604020202020204" pitchFamily="34" charset="0"/>
              <a:buChar char="•"/>
            </a:pPr>
            <a:r>
              <a:rPr lang="en-US" sz="2500" dirty="0"/>
              <a:t>Facebook </a:t>
            </a:r>
            <a:r>
              <a:rPr lang="en-US" sz="2500" dirty="0" err="1"/>
              <a:t>dbqunitedway</a:t>
            </a:r>
            <a:endParaRPr lang="en-US" sz="2500" dirty="0"/>
          </a:p>
          <a:p>
            <a:pPr marL="1028700" lvl="1" indent="-571500">
              <a:buFont typeface="Arial" panose="020B0604020202020204" pitchFamily="34" charset="0"/>
              <a:buChar char="•"/>
            </a:pPr>
            <a:endParaRPr lang="en-US" sz="2500" dirty="0"/>
          </a:p>
          <a:p>
            <a:pPr marL="1028700" lvl="1" indent="-571500">
              <a:buFont typeface="Arial" panose="020B0604020202020204" pitchFamily="34" charset="0"/>
              <a:buChar char="•"/>
            </a:pPr>
            <a:r>
              <a:rPr lang="en-US" sz="2500" dirty="0"/>
              <a:t>Twitter: </a:t>
            </a:r>
            <a:r>
              <a:rPr lang="en-US" sz="2800" dirty="0">
                <a:hlinkClick r:id="rId4"/>
              </a:rPr>
              <a:t>https://twitter.com/unitedwaydbq</a:t>
            </a:r>
            <a:endParaRPr lang="en-US" sz="2500" dirty="0"/>
          </a:p>
          <a:p>
            <a:pPr marL="1028700" lvl="1" indent="-571500">
              <a:buFont typeface="Arial" panose="020B0604020202020204" pitchFamily="34" charset="0"/>
              <a:buChar char="•"/>
            </a:pPr>
            <a:endParaRPr lang="en-US" sz="2500" dirty="0"/>
          </a:p>
          <a:p>
            <a:pPr marL="1028700" lvl="1" indent="-571500">
              <a:buFont typeface="Arial" panose="020B0604020202020204" pitchFamily="34" charset="0"/>
              <a:buChar char="•"/>
            </a:pPr>
            <a:endParaRPr lang="en-US" sz="2500" dirty="0"/>
          </a:p>
          <a:p>
            <a:pPr marL="1028700" lvl="1" indent="-571500">
              <a:buFont typeface="Arial" panose="020B0604020202020204" pitchFamily="34" charset="0"/>
              <a:buChar char="•"/>
            </a:pPr>
            <a:r>
              <a:rPr lang="en-US" sz="2500" dirty="0"/>
              <a:t>Instagram: </a:t>
            </a:r>
            <a:r>
              <a:rPr lang="en-US" sz="2800" dirty="0">
                <a:hlinkClick r:id="rId5"/>
              </a:rPr>
              <a:t>https://www.instagram.com/unitedwaydbq</a:t>
            </a:r>
            <a:endParaRPr lang="en-US" sz="2500" dirty="0"/>
          </a:p>
          <a:p>
            <a:pPr marL="571500" indent="-571500">
              <a:buFont typeface="Arial" panose="020B0604020202020204" pitchFamily="34" charset="0"/>
              <a:buChar char="•"/>
            </a:pPr>
            <a:endParaRPr lang="en-US" sz="2500" dirty="0"/>
          </a:p>
          <a:p>
            <a:pPr marL="571500" indent="-571500">
              <a:buFont typeface="Arial" panose="020B0604020202020204" pitchFamily="34" charset="0"/>
              <a:buChar char="•"/>
            </a:pPr>
            <a:r>
              <a:rPr lang="en-US" sz="2500" dirty="0"/>
              <a:t>Follow us, like or share posts or give a review;  Invite your friends to like our social media pages too!</a:t>
            </a:r>
          </a:p>
          <a:p>
            <a:pPr marL="571500" indent="-571500">
              <a:buFont typeface="Arial" panose="020B0604020202020204" pitchFamily="34" charset="0"/>
              <a:buChar char="•"/>
            </a:pPr>
            <a:endParaRPr lang="en-US" sz="2500" dirty="0"/>
          </a:p>
        </p:txBody>
      </p:sp>
      <p:sp>
        <p:nvSpPr>
          <p:cNvPr id="2" name="Footer Placeholder 1"/>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6452370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49275" y="271463"/>
            <a:ext cx="7543800" cy="4800600"/>
          </a:xfrm>
        </p:spPr>
        <p:txBody>
          <a:bodyPr/>
          <a:lstStyle/>
          <a:p>
            <a:r>
              <a:rPr lang="en-US" sz="5000" dirty="0">
                <a:solidFill>
                  <a:schemeClr val="accent6">
                    <a:lumMod val="75000"/>
                    <a:lumOff val="25000"/>
                  </a:schemeClr>
                </a:solidFill>
              </a:rPr>
              <a:t>Give.  </a:t>
            </a:r>
            <a:br>
              <a:rPr lang="en-US" sz="5000" dirty="0">
                <a:solidFill>
                  <a:schemeClr val="accent6">
                    <a:lumMod val="75000"/>
                    <a:lumOff val="25000"/>
                  </a:schemeClr>
                </a:solidFill>
              </a:rPr>
            </a:br>
            <a:r>
              <a:rPr lang="en-US" sz="5000" dirty="0">
                <a:solidFill>
                  <a:schemeClr val="accent6">
                    <a:lumMod val="75000"/>
                    <a:lumOff val="25000"/>
                  </a:schemeClr>
                </a:solidFill>
              </a:rPr>
              <a:t>Advocate.  </a:t>
            </a:r>
            <a:br>
              <a:rPr lang="en-US" sz="5000" dirty="0">
                <a:solidFill>
                  <a:schemeClr val="accent6">
                    <a:lumMod val="75000"/>
                    <a:lumOff val="25000"/>
                  </a:schemeClr>
                </a:solidFill>
              </a:rPr>
            </a:br>
            <a:r>
              <a:rPr lang="en-US" sz="5000" dirty="0">
                <a:solidFill>
                  <a:schemeClr val="accent6">
                    <a:lumMod val="75000"/>
                    <a:lumOff val="25000"/>
                  </a:schemeClr>
                </a:solidFill>
              </a:rPr>
              <a:t>Volunteer.</a:t>
            </a:r>
            <a:br>
              <a:rPr lang="en-US" sz="5000" dirty="0">
                <a:solidFill>
                  <a:srgbClr val="E6D7AA"/>
                </a:solidFill>
              </a:rPr>
            </a:br>
            <a:br>
              <a:rPr lang="en-US" sz="6000" dirty="0">
                <a:solidFill>
                  <a:srgbClr val="E6D7AA"/>
                </a:solidFill>
              </a:rPr>
            </a:br>
            <a:r>
              <a:rPr lang="en-US" sz="6000" dirty="0">
                <a:solidFill>
                  <a:srgbClr val="FFC000"/>
                </a:solidFill>
              </a:rPr>
              <a:t>Thank You!</a:t>
            </a:r>
            <a:br>
              <a:rPr lang="en-US" sz="6000" dirty="0">
                <a:solidFill>
                  <a:srgbClr val="E6D7AA"/>
                </a:solidFill>
              </a:rPr>
            </a:br>
            <a:endParaRPr lang="en-US" sz="5500" b="0" dirty="0">
              <a:solidFill>
                <a:srgbClr val="E6D7AA"/>
              </a:solidFill>
            </a:endParaRPr>
          </a:p>
        </p:txBody>
      </p:sp>
      <p:sp>
        <p:nvSpPr>
          <p:cNvPr id="4" name="Subtitle 6"/>
          <p:cNvSpPr txBox="1">
            <a:spLocks/>
          </p:cNvSpPr>
          <p:nvPr/>
        </p:nvSpPr>
        <p:spPr bwMode="white">
          <a:xfrm>
            <a:off x="410984" y="6090858"/>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457200" bIns="0" numCol="1" anchor="b" anchorCtr="0" compatLnSpc="1">
            <a:prstTxWarp prst="textNoShape">
              <a:avLst/>
            </a:prstTxWarp>
          </a:bodyPr>
          <a:lstStyle>
            <a:lvl1pPr algn="l" rtl="0" eaLnBrk="1" fontAlgn="base" hangingPunct="1">
              <a:spcBef>
                <a:spcPts val="1000"/>
              </a:spcBef>
              <a:spcAft>
                <a:spcPct val="0"/>
              </a:spcAft>
              <a:buFontTx/>
              <a:buNone/>
              <a:defRPr sz="1600">
                <a:solidFill>
                  <a:schemeClr val="tx1"/>
                </a:solidFill>
                <a:latin typeface="+mn-lt"/>
                <a:ea typeface="+mn-ea"/>
                <a:cs typeface="ＭＳ Ｐゴシック" pitchFamily="-106" charset="-128"/>
              </a:defRPr>
            </a:lvl1pPr>
            <a:lvl2pPr marL="287338" indent="-287338" algn="l" rtl="0" eaLnBrk="1" fontAlgn="base" hangingPunct="1">
              <a:spcBef>
                <a:spcPts val="1000"/>
              </a:spcBef>
              <a:spcAft>
                <a:spcPct val="0"/>
              </a:spcAft>
              <a:buClr>
                <a:schemeClr val="accent1"/>
              </a:buClr>
              <a:buChar char="•"/>
              <a:defRPr sz="2000">
                <a:solidFill>
                  <a:schemeClr val="tx1"/>
                </a:solidFill>
                <a:latin typeface="+mn-lt"/>
                <a:ea typeface="+mn-ea"/>
              </a:defRPr>
            </a:lvl2pPr>
            <a:lvl3pPr marL="576263" indent="-288925" algn="l" rtl="0" eaLnBrk="1" fontAlgn="base" hangingPunct="1">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defRPr>
            </a:lvl3pPr>
            <a:lvl4pPr marL="914400" indent="-3381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a:spcBef>
                <a:spcPct val="0"/>
              </a:spcBef>
            </a:pPr>
            <a:r>
              <a:rPr lang="en-US" sz="2000" kern="0" dirty="0">
                <a:solidFill>
                  <a:srgbClr val="10167F"/>
                </a:solidFill>
                <a:latin typeface="+mj-lt"/>
              </a:rPr>
              <a:t>United Way of Dubuque Area Tri-States</a:t>
            </a:r>
          </a:p>
        </p:txBody>
      </p:sp>
    </p:spTree>
    <p:extLst>
      <p:ext uri="{BB962C8B-B14F-4D97-AF65-F5344CB8AC3E}">
        <p14:creationId xmlns:p14="http://schemas.microsoft.com/office/powerpoint/2010/main" val="382712847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274638" y="274638"/>
            <a:ext cx="8594725" cy="761682"/>
          </a:xfrm>
        </p:spPr>
        <p:txBody>
          <a:bodyPr/>
          <a:lstStyle/>
          <a:p>
            <a:r>
              <a:rPr lang="en-US" dirty="0"/>
              <a:t>Our Mission &amp; Reach</a:t>
            </a:r>
          </a:p>
        </p:txBody>
      </p:sp>
      <p:sp>
        <p:nvSpPr>
          <p:cNvPr id="15363" name="Content Placeholder 8"/>
          <p:cNvSpPr>
            <a:spLocks noGrp="1"/>
          </p:cNvSpPr>
          <p:nvPr>
            <p:ph idx="1"/>
          </p:nvPr>
        </p:nvSpPr>
        <p:spPr>
          <a:xfrm>
            <a:off x="274638" y="1143000"/>
            <a:ext cx="8594724" cy="4736592"/>
          </a:xfrm>
        </p:spPr>
        <p:txBody>
          <a:bodyPr/>
          <a:lstStyle/>
          <a:p>
            <a:pPr algn="ctr"/>
            <a:r>
              <a:rPr lang="en-US" sz="3000" dirty="0"/>
              <a:t>To connect people and resources to advance the health, education and income of those in need in our community.</a:t>
            </a:r>
          </a:p>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522" y="2548563"/>
            <a:ext cx="3249318" cy="2509941"/>
          </a:xfrm>
          <a:prstGeom prst="rect">
            <a:avLst/>
          </a:prstGeom>
        </p:spPr>
      </p:pic>
      <p:sp>
        <p:nvSpPr>
          <p:cNvPr id="4" name="TextBox 3"/>
          <p:cNvSpPr txBox="1"/>
          <p:nvPr/>
        </p:nvSpPr>
        <p:spPr>
          <a:xfrm>
            <a:off x="1679510" y="5238215"/>
            <a:ext cx="6120881" cy="461665"/>
          </a:xfrm>
          <a:prstGeom prst="rect">
            <a:avLst/>
          </a:prstGeom>
          <a:noFill/>
        </p:spPr>
        <p:txBody>
          <a:bodyPr wrap="square" rtlCol="0">
            <a:spAutoFit/>
          </a:bodyPr>
          <a:lstStyle/>
          <a:p>
            <a:r>
              <a:rPr lang="en-US" dirty="0"/>
              <a:t>Last year, we impacted almost 40,000 lives!</a:t>
            </a:r>
          </a:p>
        </p:txBody>
      </p:sp>
      <p:sp>
        <p:nvSpPr>
          <p:cNvPr id="2" name="Footer Placeholder 1"/>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11071690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274638" y="274637"/>
            <a:ext cx="8594725" cy="1386737"/>
          </a:xfrm>
        </p:spPr>
        <p:txBody>
          <a:bodyPr/>
          <a:lstStyle/>
          <a:p>
            <a:r>
              <a:rPr lang="en-US" dirty="0"/>
              <a:t>Investment Model</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7593" b="12307"/>
          <a:stretch/>
        </p:blipFill>
        <p:spPr>
          <a:xfrm>
            <a:off x="3311714" y="274638"/>
            <a:ext cx="5557649" cy="5764691"/>
          </a:xfrm>
        </p:spPr>
      </p:pic>
      <p:sp>
        <p:nvSpPr>
          <p:cNvPr id="2" name="Footer Placeholder 1"/>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32662463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scope of services we support?</a:t>
            </a:r>
          </a:p>
        </p:txBody>
      </p:sp>
      <p:sp>
        <p:nvSpPr>
          <p:cNvPr id="4" name="Footer Placeholder 3"/>
          <p:cNvSpPr>
            <a:spLocks noGrp="1"/>
          </p:cNvSpPr>
          <p:nvPr>
            <p:ph type="ftr" sz="quarter" idx="10"/>
          </p:nvPr>
        </p:nvSpPr>
        <p:spPr/>
        <p:txBody>
          <a:bodyPr/>
          <a:lstStyle/>
          <a:p>
            <a:pPr>
              <a:defRPr/>
            </a:pPr>
            <a:endParaRPr lang="en-US"/>
          </a:p>
        </p:txBody>
      </p:sp>
      <p:sp>
        <p:nvSpPr>
          <p:cNvPr id="7" name="Content Placeholder 6"/>
          <p:cNvSpPr>
            <a:spLocks noGrp="1"/>
          </p:cNvSpPr>
          <p:nvPr>
            <p:ph idx="1"/>
          </p:nvPr>
        </p:nvSpPr>
        <p:spPr>
          <a:xfrm>
            <a:off x="274638" y="1417638"/>
            <a:ext cx="8594725" cy="4567237"/>
          </a:xfrm>
        </p:spPr>
        <p:txBody>
          <a:bodyPr/>
          <a:lstStyle/>
          <a:p>
            <a:endParaRPr lang="en-US" dirty="0"/>
          </a:p>
          <a:p>
            <a:endParaRPr lang="en-US" dirty="0"/>
          </a:p>
          <a:p>
            <a:endParaRPr lang="en-US" b="1" u="sng"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59" y="1130121"/>
            <a:ext cx="977226" cy="977226"/>
          </a:xfrm>
          <a:prstGeom prst="rect">
            <a:avLst/>
          </a:prstGeom>
        </p:spPr>
      </p:pic>
      <p:sp>
        <p:nvSpPr>
          <p:cNvPr id="5" name="TextBox 4"/>
          <p:cNvSpPr txBox="1"/>
          <p:nvPr/>
        </p:nvSpPr>
        <p:spPr>
          <a:xfrm>
            <a:off x="1806489" y="1346994"/>
            <a:ext cx="5911703" cy="830997"/>
          </a:xfrm>
          <a:prstGeom prst="rect">
            <a:avLst/>
          </a:prstGeom>
          <a:noFill/>
        </p:spPr>
        <p:txBody>
          <a:bodyPr wrap="square" rtlCol="0">
            <a:spAutoFit/>
          </a:bodyPr>
          <a:lstStyle/>
          <a:p>
            <a:r>
              <a:rPr lang="en-US" dirty="0"/>
              <a:t>Health: our communities deserve to be healthy, safe and strong. </a:t>
            </a:r>
          </a:p>
        </p:txBody>
      </p:sp>
      <p:pic>
        <p:nvPicPr>
          <p:cNvPr id="11" name="Content Placeholder 5">
            <a:extLst>
              <a:ext uri="{FF2B5EF4-FFF2-40B4-BE49-F238E27FC236}">
                <a16:creationId xmlns:a16="http://schemas.microsoft.com/office/drawing/2014/main" id="{4A61B87E-858B-4DAF-A65C-3EE7D1675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3867" y="2743117"/>
            <a:ext cx="842398" cy="84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B91425E-7E06-43B5-A278-CBCC666C91D9}"/>
              </a:ext>
            </a:extLst>
          </p:cNvPr>
          <p:cNvSpPr txBox="1"/>
          <p:nvPr/>
        </p:nvSpPr>
        <p:spPr>
          <a:xfrm>
            <a:off x="1806489" y="2816074"/>
            <a:ext cx="6429140" cy="830997"/>
          </a:xfrm>
          <a:prstGeom prst="rect">
            <a:avLst/>
          </a:prstGeom>
          <a:noFill/>
        </p:spPr>
        <p:txBody>
          <a:bodyPr wrap="square" rtlCol="0">
            <a:spAutoFit/>
          </a:bodyPr>
          <a:lstStyle/>
          <a:p>
            <a:r>
              <a:rPr lang="en-US" dirty="0"/>
              <a:t>Education: A good education is the foundation for a successful life. </a:t>
            </a:r>
          </a:p>
        </p:txBody>
      </p:sp>
      <p:pic>
        <p:nvPicPr>
          <p:cNvPr id="13" name="Content Placeholder 5">
            <a:extLst>
              <a:ext uri="{FF2B5EF4-FFF2-40B4-BE49-F238E27FC236}">
                <a16:creationId xmlns:a16="http://schemas.microsoft.com/office/drawing/2014/main" id="{849105A0-8F21-40F3-8BD1-5612A7188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99647" y="4178048"/>
            <a:ext cx="817471" cy="81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B03F30D-0183-494B-BCAD-9B5ACB9BA259}"/>
              </a:ext>
            </a:extLst>
          </p:cNvPr>
          <p:cNvSpPr txBox="1"/>
          <p:nvPr/>
        </p:nvSpPr>
        <p:spPr>
          <a:xfrm>
            <a:off x="1617118" y="4237377"/>
            <a:ext cx="6807882" cy="830997"/>
          </a:xfrm>
          <a:prstGeom prst="rect">
            <a:avLst/>
          </a:prstGeom>
          <a:noFill/>
        </p:spPr>
        <p:txBody>
          <a:bodyPr wrap="square" rtlCol="0">
            <a:spAutoFit/>
          </a:bodyPr>
          <a:lstStyle/>
          <a:p>
            <a:r>
              <a:rPr lang="en-US" dirty="0"/>
              <a:t>Income: Every citizen deserves to feel financial stability. </a:t>
            </a:r>
          </a:p>
        </p:txBody>
      </p:sp>
    </p:spTree>
    <p:extLst>
      <p:ext uri="{BB962C8B-B14F-4D97-AF65-F5344CB8AC3E}">
        <p14:creationId xmlns:p14="http://schemas.microsoft.com/office/powerpoint/2010/main" val="341033741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1288204"/>
              </p:ext>
            </p:extLst>
          </p:nvPr>
        </p:nvGraphicFramePr>
        <p:xfrm>
          <a:off x="274637" y="298580"/>
          <a:ext cx="8346849" cy="5757101"/>
        </p:xfrm>
        <a:graphic>
          <a:graphicData uri="http://schemas.openxmlformats.org/drawingml/2006/table">
            <a:tbl>
              <a:tblPr firstRow="1" firstCol="1" bandRow="1"/>
              <a:tblGrid>
                <a:gridCol w="2849294">
                  <a:extLst>
                    <a:ext uri="{9D8B030D-6E8A-4147-A177-3AD203B41FA5}">
                      <a16:colId xmlns:a16="http://schemas.microsoft.com/office/drawing/2014/main" val="1692342363"/>
                    </a:ext>
                  </a:extLst>
                </a:gridCol>
                <a:gridCol w="2783572">
                  <a:extLst>
                    <a:ext uri="{9D8B030D-6E8A-4147-A177-3AD203B41FA5}">
                      <a16:colId xmlns:a16="http://schemas.microsoft.com/office/drawing/2014/main" val="3539097072"/>
                    </a:ext>
                  </a:extLst>
                </a:gridCol>
                <a:gridCol w="2713983">
                  <a:extLst>
                    <a:ext uri="{9D8B030D-6E8A-4147-A177-3AD203B41FA5}">
                      <a16:colId xmlns:a16="http://schemas.microsoft.com/office/drawing/2014/main" val="665594099"/>
                    </a:ext>
                  </a:extLst>
                </a:gridCol>
              </a:tblGrid>
              <a:tr h="1122437">
                <a:tc gridSpan="3">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UNITED WAY OF DUBUQUE AREA TRI-STATES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COMMUNITY ACTION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United Way addresses specific issues focused on Health, Education and Income/Financial Stability in the communities we serve by convening, collaborating, advocating, and/or investing resources.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4401296"/>
                  </a:ext>
                </a:extLst>
              </a:tr>
              <a:tr h="4513252">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Our communities deserve to be healthy, safe and strong.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TARGET ISSUES: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Physical, Mental and Behavioral Health</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Healthy Eating and Physical Activity</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Physical Safety</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Violence Prevention</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GOALS: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Individuals have access to physical and mental health care.</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Individuals learn strategies to live a healthy lifestyle that support their mental and behavioral health.</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Individuals engage in healthy eating and physical activity.</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Individuals are educated about violence prevention and healthy relationships.</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Victims of disasters or violence have access to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 good education is the foundation for a successful life.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TARGET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Readiness to Achieve in School</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Productive and Engaged Youth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Improved Life Skills for Individuals with Disabilities</a:t>
                      </a: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Youth have access to a wide range of mentoring options.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Elementary and middle school students are prepared to succeed in later grades.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Young adults transition to post-secondary education, the workforce or public service.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Children and adults with disabilities are enabled to achieve their highest quality of life.</a:t>
                      </a:r>
                    </a:p>
                    <a:p>
                      <a:pPr marL="4572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Income/Financial Stability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Every citizen deserves to feel financial stability.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TARGET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Basic Needs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Economically Stable Individuals and Families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Homelessness</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Individuals have their basic needs met.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Individuals have access to stable housing options.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Individuals have access to services and learn skills to achieve financial stability and independence.</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863616"/>
                  </a:ext>
                </a:extLst>
              </a:tr>
            </a:tbl>
          </a:graphicData>
        </a:graphic>
      </p:graphicFrame>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307121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message or what we sell is Community Impact and Volunteerism—That’s the link with Resource Development!</a:t>
            </a:r>
          </a:p>
        </p:txBody>
      </p:sp>
      <p:sp>
        <p:nvSpPr>
          <p:cNvPr id="3" name="Content Placeholder 2"/>
          <p:cNvSpPr>
            <a:spLocks noGrp="1"/>
          </p:cNvSpPr>
          <p:nvPr>
            <p:ph idx="1"/>
          </p:nvPr>
        </p:nvSpPr>
        <p:spPr>
          <a:xfrm>
            <a:off x="274639" y="2262569"/>
            <a:ext cx="4663122" cy="3722306"/>
          </a:xfrm>
        </p:spPr>
        <p:txBody>
          <a:bodyPr/>
          <a:lstStyle/>
          <a:p>
            <a:pPr algn="ctr"/>
            <a:r>
              <a:rPr lang="en-US" sz="3000" b="1" dirty="0"/>
              <a:t>Community Impact </a:t>
            </a:r>
            <a:r>
              <a:rPr lang="en-US" sz="3000" i="1" dirty="0"/>
              <a:t>helps demonstrate the outcomes that are happening because of generous donations from our supporters.</a:t>
            </a:r>
          </a:p>
          <a:p>
            <a:endParaRPr lang="en-US" dirty="0"/>
          </a:p>
        </p:txBody>
      </p:sp>
      <p:sp>
        <p:nvSpPr>
          <p:cNvPr id="4" name="Footer Placeholder 3"/>
          <p:cNvSpPr>
            <a:spLocks noGrp="1"/>
          </p:cNvSpPr>
          <p:nvPr>
            <p:ph type="ftr" sz="quarter" idx="10"/>
          </p:nvPr>
        </p:nvSpPr>
        <p:spPr/>
        <p:txBody>
          <a:bodyPr/>
          <a:lstStyle/>
          <a:p>
            <a:pPr>
              <a:defRPr/>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1" y="1792224"/>
            <a:ext cx="3627120" cy="3627120"/>
          </a:xfrm>
          <a:prstGeom prst="rect">
            <a:avLst/>
          </a:prstGeom>
        </p:spPr>
      </p:pic>
    </p:spTree>
    <p:extLst>
      <p:ext uri="{BB962C8B-B14F-4D97-AF65-F5344CB8AC3E}">
        <p14:creationId xmlns:p14="http://schemas.microsoft.com/office/powerpoint/2010/main" val="299907750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Funded Partner: Boys &amp; Girls Club of Greater Dubuque</a:t>
            </a:r>
          </a:p>
        </p:txBody>
      </p:sp>
      <p:sp>
        <p:nvSpPr>
          <p:cNvPr id="3" name="Content Placeholder 2"/>
          <p:cNvSpPr>
            <a:spLocks noGrp="1"/>
          </p:cNvSpPr>
          <p:nvPr>
            <p:ph idx="1"/>
          </p:nvPr>
        </p:nvSpPr>
        <p:spPr>
          <a:xfrm>
            <a:off x="434657" y="915036"/>
            <a:ext cx="8434705" cy="4384675"/>
          </a:xfrm>
        </p:spPr>
        <p:txBody>
          <a:bodyPr/>
          <a:lstStyle/>
          <a:p>
            <a:r>
              <a:rPr lang="en-US" b="1" dirty="0"/>
              <a:t>Funded Programs:</a:t>
            </a:r>
          </a:p>
          <a:p>
            <a:r>
              <a:rPr lang="en-US" b="1" dirty="0"/>
              <a:t>Meal and Nutrition/Education Program- </a:t>
            </a:r>
            <a:r>
              <a:rPr lang="en-US" dirty="0"/>
              <a:t>The Boys &amp; Girls Club of Greater Dubuque addresses local food security by serving over 30,000 nutritious meals and snacks based on USDA guidelines to area low income youth annually.</a:t>
            </a:r>
          </a:p>
          <a:p>
            <a:endParaRPr lang="en-US" dirty="0"/>
          </a:p>
          <a:p>
            <a:r>
              <a:rPr lang="en-US" dirty="0"/>
              <a:t>Triple Play-</a:t>
            </a:r>
          </a:p>
          <a:p>
            <a:r>
              <a:rPr lang="en-US" dirty="0"/>
              <a:t>The Triple Play program utilizes the mind, body and soul as the key components to ensure we are providing a well-rounded program for some of the most underprivileged youth of our community.</a:t>
            </a:r>
          </a:p>
          <a:p>
            <a:endParaRPr lang="en-US" dirty="0"/>
          </a:p>
          <a:p>
            <a:endParaRPr lang="en-US" b="1" dirty="0"/>
          </a:p>
        </p:txBody>
      </p:sp>
      <p:sp>
        <p:nvSpPr>
          <p:cNvPr id="4" name="Footer Placeholder 3"/>
          <p:cNvSpPr>
            <a:spLocks noGrp="1"/>
          </p:cNvSpPr>
          <p:nvPr>
            <p:ph type="ftr" sz="quarter" idx="10"/>
          </p:nvPr>
        </p:nvSpPr>
        <p:spPr/>
        <p:txBody>
          <a:bodyPr/>
          <a:lstStyle/>
          <a:p>
            <a:pPr>
              <a:defRPr/>
            </a:pPr>
            <a:endParaRPr lang="en-US"/>
          </a:p>
        </p:txBody>
      </p:sp>
      <p:pic>
        <p:nvPicPr>
          <p:cNvPr id="6" name="Picture 5">
            <a:extLst>
              <a:ext uri="{FF2B5EF4-FFF2-40B4-BE49-F238E27FC236}">
                <a16:creationId xmlns:a16="http://schemas.microsoft.com/office/drawing/2014/main" id="{37DD1CC7-E04C-4C9B-97DA-23658E575E8F}"/>
              </a:ext>
            </a:extLst>
          </p:cNvPr>
          <p:cNvPicPr>
            <a:picLocks noChangeAspect="1"/>
          </p:cNvPicPr>
          <p:nvPr/>
        </p:nvPicPr>
        <p:blipFill>
          <a:blip r:embed="rId2"/>
          <a:stretch>
            <a:fillRect/>
          </a:stretch>
        </p:blipFill>
        <p:spPr>
          <a:xfrm>
            <a:off x="2774950" y="4579621"/>
            <a:ext cx="3594100" cy="1409700"/>
          </a:xfrm>
          <a:prstGeom prst="rect">
            <a:avLst/>
          </a:prstGeom>
        </p:spPr>
      </p:pic>
    </p:spTree>
    <p:extLst>
      <p:ext uri="{BB962C8B-B14F-4D97-AF65-F5344CB8AC3E}">
        <p14:creationId xmlns:p14="http://schemas.microsoft.com/office/powerpoint/2010/main" val="105534913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501" y="4222811"/>
            <a:ext cx="4630737" cy="178026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178" y="334932"/>
            <a:ext cx="2378074" cy="1270011"/>
          </a:xfrm>
          <a:prstGeom prst="rect">
            <a:avLst/>
          </a:prstGeom>
        </p:spPr>
      </p:pic>
      <p:sp>
        <p:nvSpPr>
          <p:cNvPr id="12" name="TextBox 11"/>
          <p:cNvSpPr txBox="1"/>
          <p:nvPr/>
        </p:nvSpPr>
        <p:spPr>
          <a:xfrm>
            <a:off x="6127178" y="1604943"/>
            <a:ext cx="2503486" cy="307777"/>
          </a:xfrm>
          <a:prstGeom prst="rect">
            <a:avLst/>
          </a:prstGeom>
          <a:noFill/>
        </p:spPr>
        <p:txBody>
          <a:bodyPr wrap="square" rtlCol="0">
            <a:spAutoFit/>
          </a:bodyPr>
          <a:lstStyle/>
          <a:p>
            <a:r>
              <a:rPr lang="en-US" sz="1400" dirty="0">
                <a:solidFill>
                  <a:schemeClr val="accent6">
                    <a:lumMod val="50000"/>
                    <a:lumOff val="50000"/>
                  </a:schemeClr>
                </a:solidFill>
              </a:rPr>
              <a:t>Dubuque, Jackson, Delaware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16" y="282656"/>
            <a:ext cx="2827817" cy="2827817"/>
          </a:xfrm>
          <a:prstGeom prst="rect">
            <a:avLst/>
          </a:prstGeom>
        </p:spPr>
      </p:pic>
      <p:sp>
        <p:nvSpPr>
          <p:cNvPr id="5" name="TextBox 4">
            <a:extLst>
              <a:ext uri="{FF2B5EF4-FFF2-40B4-BE49-F238E27FC236}">
                <a16:creationId xmlns:a16="http://schemas.microsoft.com/office/drawing/2014/main" id="{6FE19984-25FB-4A58-B2E9-8B620E511BB9}"/>
              </a:ext>
            </a:extLst>
          </p:cNvPr>
          <p:cNvSpPr txBox="1"/>
          <p:nvPr/>
        </p:nvSpPr>
        <p:spPr>
          <a:xfrm>
            <a:off x="179762" y="4525744"/>
            <a:ext cx="4153739" cy="1477328"/>
          </a:xfrm>
          <a:prstGeom prst="rect">
            <a:avLst/>
          </a:prstGeom>
          <a:noFill/>
        </p:spPr>
        <p:txBody>
          <a:bodyPr wrap="square" rtlCol="0">
            <a:spAutoFit/>
          </a:bodyPr>
          <a:lstStyle/>
          <a:p>
            <a:r>
              <a:rPr lang="en-US" sz="3000" dirty="0"/>
              <a:t>Saved over $</a:t>
            </a:r>
            <a:r>
              <a:rPr lang="en-US" sz="3000" b="1" u="sng" dirty="0"/>
              <a:t>40,000</a:t>
            </a:r>
            <a:r>
              <a:rPr lang="en-US" sz="3000" dirty="0"/>
              <a:t> for community members on prescriptions</a:t>
            </a:r>
          </a:p>
        </p:txBody>
      </p:sp>
      <p:sp>
        <p:nvSpPr>
          <p:cNvPr id="14" name="TextBox 13">
            <a:extLst>
              <a:ext uri="{FF2B5EF4-FFF2-40B4-BE49-F238E27FC236}">
                <a16:creationId xmlns:a16="http://schemas.microsoft.com/office/drawing/2014/main" id="{FD8430B4-528D-4007-908B-E9213A73A7C8}"/>
              </a:ext>
            </a:extLst>
          </p:cNvPr>
          <p:cNvSpPr txBox="1"/>
          <p:nvPr/>
        </p:nvSpPr>
        <p:spPr>
          <a:xfrm>
            <a:off x="6127178" y="1982402"/>
            <a:ext cx="2880360" cy="1938992"/>
          </a:xfrm>
          <a:prstGeom prst="rect">
            <a:avLst/>
          </a:prstGeom>
          <a:noFill/>
        </p:spPr>
        <p:txBody>
          <a:bodyPr wrap="square" rtlCol="0">
            <a:spAutoFit/>
          </a:bodyPr>
          <a:lstStyle/>
          <a:p>
            <a:r>
              <a:rPr lang="en-US" dirty="0"/>
              <a:t>Had over </a:t>
            </a:r>
            <a:r>
              <a:rPr lang="en-US" b="1" u="sng" dirty="0"/>
              <a:t>1,400</a:t>
            </a:r>
            <a:r>
              <a:rPr lang="en-US" dirty="0"/>
              <a:t> calls for referrals including housing, food and utility assistance</a:t>
            </a:r>
          </a:p>
        </p:txBody>
      </p:sp>
      <p:sp>
        <p:nvSpPr>
          <p:cNvPr id="15" name="TextBox 14">
            <a:extLst>
              <a:ext uri="{FF2B5EF4-FFF2-40B4-BE49-F238E27FC236}">
                <a16:creationId xmlns:a16="http://schemas.microsoft.com/office/drawing/2014/main" id="{9833B039-7598-44F9-A15F-B3F82A700916}"/>
              </a:ext>
            </a:extLst>
          </p:cNvPr>
          <p:cNvSpPr txBox="1"/>
          <p:nvPr/>
        </p:nvSpPr>
        <p:spPr>
          <a:xfrm>
            <a:off x="3113033" y="334932"/>
            <a:ext cx="2075802" cy="3785652"/>
          </a:xfrm>
          <a:prstGeom prst="rect">
            <a:avLst/>
          </a:prstGeom>
          <a:noFill/>
        </p:spPr>
        <p:txBody>
          <a:bodyPr wrap="square" rtlCol="0">
            <a:spAutoFit/>
          </a:bodyPr>
          <a:lstStyle/>
          <a:p>
            <a:r>
              <a:rPr lang="en-US" sz="3000" dirty="0"/>
              <a:t>Provided almost </a:t>
            </a:r>
            <a:r>
              <a:rPr lang="en-US" sz="3000" b="1" u="sng" dirty="0"/>
              <a:t>3,000</a:t>
            </a:r>
            <a:r>
              <a:rPr lang="en-US" sz="3000" dirty="0"/>
              <a:t> books to low income youth ages 0-5</a:t>
            </a:r>
          </a:p>
        </p:txBody>
      </p:sp>
    </p:spTree>
    <p:extLst>
      <p:ext uri="{BB962C8B-B14F-4D97-AF65-F5344CB8AC3E}">
        <p14:creationId xmlns:p14="http://schemas.microsoft.com/office/powerpoint/2010/main" val="337671989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Give, Advocate, and Volunteer</a:t>
            </a: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10167F"/>
              </a:solidFill>
              <a:effectLst/>
              <a:uLnTx/>
              <a:uFillTx/>
              <a:latin typeface="Arial" charset="0"/>
              <a:ea typeface="ＭＳ Ｐゴシック" pitchFamily="-106" charset="-128"/>
              <a:cs typeface="+mn-cs"/>
            </a:endParaRPr>
          </a:p>
        </p:txBody>
      </p:sp>
      <p:pic>
        <p:nvPicPr>
          <p:cNvPr id="5" name="Content Placeholder 4">
            <a:extLst>
              <a:ext uri="{FF2B5EF4-FFF2-40B4-BE49-F238E27FC236}">
                <a16:creationId xmlns:a16="http://schemas.microsoft.com/office/drawing/2014/main" id="{56902B85-EC40-493D-98B3-EDFA83C52CC2}"/>
              </a:ext>
            </a:extLst>
          </p:cNvPr>
          <p:cNvPicPr>
            <a:picLocks noGrp="1" noChangeAspect="1"/>
          </p:cNvPicPr>
          <p:nvPr>
            <p:ph sz="half" idx="2"/>
          </p:nvPr>
        </p:nvPicPr>
        <p:blipFill>
          <a:blip r:embed="rId2"/>
          <a:stretch>
            <a:fillRect/>
          </a:stretch>
        </p:blipFill>
        <p:spPr>
          <a:xfrm>
            <a:off x="483009" y="1305795"/>
            <a:ext cx="2430304" cy="2430304"/>
          </a:xfrm>
        </p:spPr>
      </p:pic>
      <p:pic>
        <p:nvPicPr>
          <p:cNvPr id="9" name="Picture 8" descr="A close up of a sign&#10;&#10;Description automatically generated">
            <a:extLst>
              <a:ext uri="{FF2B5EF4-FFF2-40B4-BE49-F238E27FC236}">
                <a16:creationId xmlns:a16="http://schemas.microsoft.com/office/drawing/2014/main" id="{B3F0B070-7681-402F-8DC0-B5CB93B7A330}"/>
              </a:ext>
            </a:extLst>
          </p:cNvPr>
          <p:cNvPicPr>
            <a:picLocks noChangeAspect="1"/>
          </p:cNvPicPr>
          <p:nvPr/>
        </p:nvPicPr>
        <p:blipFill>
          <a:blip r:embed="rId3"/>
          <a:stretch>
            <a:fillRect/>
          </a:stretch>
        </p:blipFill>
        <p:spPr>
          <a:xfrm>
            <a:off x="3283431" y="2762330"/>
            <a:ext cx="2430304" cy="2430304"/>
          </a:xfrm>
          <a:prstGeom prst="rect">
            <a:avLst/>
          </a:prstGeom>
        </p:spPr>
      </p:pic>
      <p:pic>
        <p:nvPicPr>
          <p:cNvPr id="11" name="Picture 10">
            <a:extLst>
              <a:ext uri="{FF2B5EF4-FFF2-40B4-BE49-F238E27FC236}">
                <a16:creationId xmlns:a16="http://schemas.microsoft.com/office/drawing/2014/main" id="{0E2AB2C0-672E-41EC-82B0-6A9748B0AB0B}"/>
              </a:ext>
            </a:extLst>
          </p:cNvPr>
          <p:cNvPicPr>
            <a:picLocks noChangeAspect="1"/>
          </p:cNvPicPr>
          <p:nvPr/>
        </p:nvPicPr>
        <p:blipFill>
          <a:blip r:embed="rId4"/>
          <a:stretch>
            <a:fillRect/>
          </a:stretch>
        </p:blipFill>
        <p:spPr>
          <a:xfrm>
            <a:off x="6083854" y="1305794"/>
            <a:ext cx="2430305" cy="2430305"/>
          </a:xfrm>
          <a:prstGeom prst="rect">
            <a:avLst/>
          </a:prstGeom>
        </p:spPr>
      </p:pic>
    </p:spTree>
    <p:extLst>
      <p:ext uri="{BB962C8B-B14F-4D97-AF65-F5344CB8AC3E}">
        <p14:creationId xmlns:p14="http://schemas.microsoft.com/office/powerpoint/2010/main" val="858704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ed Way&amp;#x0D;&amp;#x0A;PowerPoint Presentation Template&amp;quot;&quot;/&gt;&lt;property id=&quot;20307&quot; value=&quot;325&quot;/&gt;&lt;/object&gt;&lt;object type=&quot;3&quot; unique_id=&quot;10005&quot;&gt;&lt;property id=&quot;20148&quot; value=&quot;5&quot;/&gt;&lt;property id=&quot;20300&quot; value=&quot;Slide 2 - &amp;quot;United Way&amp;#x0D;&amp;#x0A;PowerPoint Presentation Template&amp;quot;&quot;/&gt;&lt;property id=&quot;20307&quot; value=&quot;326&quot;/&gt;&lt;/object&gt;&lt;object type=&quot;3&quot; unique_id=&quot;10006&quot;&gt;&lt;property id=&quot;20148&quot; value=&quot;5&quot;/&gt;&lt;property id=&quot;20300&quot; value=&quot;Slide 3 - &amp;quot;United Way&amp;#x0D;&amp;#x0A;PowerPoint Presentation Template&amp;quot;&quot;/&gt;&lt;property id=&quot;20307&quot; value=&quot;328&quot;/&gt;&lt;/object&gt;&lt;object type=&quot;3&quot; unique_id=&quot;10007&quot;&gt;&lt;property id=&quot;20148&quot; value=&quot;5&quot;/&gt;&lt;property id=&quot;20300&quot; value=&quot;Slide 4 - &amp;quot;Goals for the common good&amp;quot;&quot;/&gt;&lt;property id=&quot;20307&quot; value=&quot;331&quot;/&gt;&lt;/object&gt;&lt;object type=&quot;3&quot; unique_id=&quot;10008&quot;&gt;&lt;property id=&quot;20148&quot; value=&quot;5&quot;/&gt;&lt;property id=&quot;20300&quot; value=&quot;Slide 5 - &amp;quot;United Way&amp;#x0D;&amp;#x0A;PowerPoint Presentation Template&amp;#x0D;&amp;#x0A;&amp;quot;&quot;/&gt;&lt;property id=&quot;20307&quot; value=&quot;332&quot;/&gt;&lt;/object&gt;&lt;object type=&quot;3&quot; unique_id=&quot;10009&quot;&gt;&lt;property id=&quot;20148&quot; value=&quot;5&quot;/&gt;&lt;property id=&quot;20300&quot; value=&quot;Slide 6 - &amp;quot;Agenda&amp;quot;&quot;/&gt;&lt;property id=&quot;20307&quot; value=&quot;314&quot;/&gt;&lt;/object&gt;&lt;object type=&quot;3&quot; unique_id=&quot;10010&quot;&gt;&lt;property id=&quot;20148&quot; value=&quot;5&quot;/&gt;&lt;property id=&quot;20300&quot; value=&quot;Slide 7 - &amp;quot;General content slides&amp;quot;&quot;/&gt;&lt;property id=&quot;20307&quot; value=&quot;316&quot;/&gt;&lt;/object&gt;&lt;object type=&quot;3&quot; unique_id=&quot;10011&quot;&gt;&lt;property id=&quot;20148&quot; value=&quot;5&quot;/&gt;&lt;property id=&quot;20300&quot; value=&quot;Slide 8 - &amp;quot;Agenda slide&amp;quot;&quot;/&gt;&lt;property id=&quot;20307&quot; value=&quot;335&quot;/&gt;&lt;/object&gt;&lt;object type=&quot;3&quot; unique_id=&quot;10012&quot;&gt;&lt;property id=&quot;20148&quot; value=&quot;5&quot;/&gt;&lt;property id=&quot;20300&quot; value=&quot;Slide 9 - &amp;quot;Statements and quotes&amp;quot;&quot;/&gt;&lt;property id=&quot;20307&quot; value=&quot;333&quot;/&gt;&lt;/object&gt;&lt;object type=&quot;3&quot; unique_id=&quot;10013&quot;&gt;&lt;property id=&quot;20148&quot; value=&quot;5&quot;/&gt;&lt;property id=&quot;20300&quot; value=&quot;Slide 10 - &amp;quot;Statements and quotes&amp;quot;&quot;/&gt;&lt;property id=&quot;20307&quot; value=&quot;334&quot;/&gt;&lt;/object&gt;&lt;object type=&quot;3&quot; unique_id=&quot;10014&quot;&gt;&lt;property id=&quot;20148&quot; value=&quot;5&quot;/&gt;&lt;property id=&quot;20300&quot; value=&quot;Slide 11 - &amp;quot;Agenda slide&amp;quot;&quot;/&gt;&lt;property id=&quot;20307&quot; value=&quot;320&quot;/&gt;&lt;/object&gt;&lt;object type=&quot;3&quot; unique_id=&quot;10015&quot;&gt;&lt;property id=&quot;20148&quot; value=&quot;5&quot;/&gt;&lt;property id=&quot;20300&quot; value=&quot;Slide 12 - &amp;quot;Columns&amp;quot;&quot;/&gt;&lt;property id=&quot;20307&quot; value=&quot;319&quot;/&gt;&lt;/object&gt;&lt;object type=&quot;3&quot; unique_id=&quot;10016&quot;&gt;&lt;property id=&quot;20148&quot; value=&quot;5&quot;/&gt;&lt;property id=&quot;20300&quot; value=&quot;Slide 13 - &amp;quot;Columns&amp;quot;&quot;/&gt;&lt;property id=&quot;20307&quot; value=&quot;337&quot;/&gt;&lt;/object&gt;&lt;object type=&quot;3&quot; unique_id=&quot;10017&quot;&gt;&lt;property id=&quot;20148&quot; value=&quot;5&quot;/&gt;&lt;property id=&quot;20300&quot; value=&quot;Slide 14 - &amp;quot;Agenda slide&amp;quot;&quot;/&gt;&lt;property id=&quot;20307&quot; value=&quot;336&quot;/&gt;&lt;/object&gt;&lt;object type=&quot;3&quot; unique_id=&quot;10018&quot;&gt;&lt;property id=&quot;20148&quot; value=&quot;5&quot;/&gt;&lt;property id=&quot;20300&quot; value=&quot;Slide 15 - &amp;quot;Tables, charts and graphics&amp;quot;&quot;/&gt;&lt;property id=&quot;20307&quot; value=&quot;312&quot;/&gt;&lt;/object&gt;&lt;object type=&quot;3&quot; unique_id=&quot;10019&quot;&gt;&lt;property id=&quot;20148&quot; value=&quot;5&quot;/&gt;&lt;property id=&quot;20300&quot; value=&quot;Slide 16 - &amp;quot;Table example&amp;quot;&quot;/&gt;&lt;property id=&quot;20307&quot; value=&quot;322&quot;/&gt;&lt;/object&gt;&lt;object type=&quot;3&quot; unique_id=&quot;10020&quot;&gt;&lt;property id=&quot;20148&quot; value=&quot;5&quot;/&gt;&lt;property id=&quot;20300&quot; value=&quot;Slide 17 - &amp;quot;Chart example – this example shows a heading over two lines&amp;quot;&quot;/&gt;&lt;property id=&quot;20307&quot; value=&quot;324&quot;/&gt;&lt;/object&gt;&lt;object type=&quot;3&quot; unique_id=&quot;10021&quot;&gt;&lt;property id=&quot;20148&quot; value=&quot;5&quot;/&gt;&lt;property id=&quot;20300&quot; value=&quot;Slide 18 - &amp;quot;Graphic example&amp;quot;&quot;/&gt;&lt;property id=&quot;20307&quot; value=&quot;323&quot;/&gt;&lt;/object&gt;&lt;object type=&quot;3&quot; unique_id=&quot;10022&quot;&gt;&lt;property id=&quot;20148&quot; value=&quot;5&quot;/&gt;&lt;property id=&quot;20300&quot; value=&quot;Slide 19 - &amp;quot;Thank you&amp;quot;&quot;/&gt;&lt;property id=&quot;20307&quot; value=&quot;306&quot;/&gt;&lt;/object&gt;&lt;object type=&quot;3&quot; unique_id=&quot;10023&quot;&gt;&lt;property id=&quot;20148&quot; value=&quot;5&quot;/&gt;&lt;property id=&quot;20300&quot; value=&quot;Slide 20 - &amp;quot;Agenda&amp;quot;&quot;/&gt;&lt;property id=&quot;20307&quot; value=&quot;338&quot;/&gt;&lt;/object&gt;&lt;object type=&quot;3&quot; unique_id=&quot;10024&quot;&gt;&lt;property id=&quot;20148&quot; value=&quot;5&quot;/&gt;&lt;property id=&quot;20300&quot; value=&quot;Slide 21 - &amp;quot;General content slides&amp;quot;&quot;/&gt;&lt;property id=&quot;20307&quot; value=&quot;339&quot;/&gt;&lt;/object&gt;&lt;object type=&quot;3&quot; unique_id=&quot;10025&quot;&gt;&lt;property id=&quot;20148&quot; value=&quot;5&quot;/&gt;&lt;property id=&quot;20300&quot; value=&quot;Slide 22 - &amp;quot;Agenda slide&amp;quot;&quot;/&gt;&lt;property id=&quot;20307&quot; value=&quot;340&quot;/&gt;&lt;/object&gt;&lt;object type=&quot;3&quot; unique_id=&quot;10026&quot;&gt;&lt;property id=&quot;20148&quot; value=&quot;5&quot;/&gt;&lt;property id=&quot;20300&quot; value=&quot;Slide 23 - &amp;quot;Statements and quotes&amp;quot;&quot;/&gt;&lt;property id=&quot;20307&quot; value=&quot;341&quot;/&gt;&lt;/object&gt;&lt;object type=&quot;3&quot; unique_id=&quot;10027&quot;&gt;&lt;property id=&quot;20148&quot; value=&quot;5&quot;/&gt;&lt;property id=&quot;20300&quot; value=&quot;Slide 24 - &amp;quot;Statements and quotes&amp;quot;&quot;/&gt;&lt;property id=&quot;20307&quot; value=&quot;342&quot;/&gt;&lt;/object&gt;&lt;object type=&quot;3&quot; unique_id=&quot;10028&quot;&gt;&lt;property id=&quot;20148&quot; value=&quot;5&quot;/&gt;&lt;property id=&quot;20300&quot; value=&quot;Slide 25 - &amp;quot;Agenda slide&amp;quot;&quot;/&gt;&lt;property id=&quot;20307&quot; value=&quot;343&quot;/&gt;&lt;/object&gt;&lt;object type=&quot;3&quot; unique_id=&quot;10029&quot;&gt;&lt;property id=&quot;20148&quot; value=&quot;5&quot;/&gt;&lt;property id=&quot;20300&quot; value=&quot;Slide 26 - &amp;quot;Columns&amp;quot;&quot;/&gt;&lt;property id=&quot;20307&quot; value=&quot;344&quot;/&gt;&lt;/object&gt;&lt;object type=&quot;3&quot; unique_id=&quot;10030&quot;&gt;&lt;property id=&quot;20148&quot; value=&quot;5&quot;/&gt;&lt;property id=&quot;20300&quot; value=&quot;Slide 27 - &amp;quot;Columns&amp;quot;&quot;/&gt;&lt;property id=&quot;20307&quot; value=&quot;345&quot;/&gt;&lt;/object&gt;&lt;object type=&quot;3&quot; unique_id=&quot;10031&quot;&gt;&lt;property id=&quot;20148&quot; value=&quot;5&quot;/&gt;&lt;property id=&quot;20300&quot; value=&quot;Slide 28 - &amp;quot;Agenda slide&amp;quot;&quot;/&gt;&lt;property id=&quot;20307&quot; value=&quot;346&quot;/&gt;&lt;/object&gt;&lt;object type=&quot;3&quot; unique_id=&quot;10032&quot;&gt;&lt;property id=&quot;20148&quot; value=&quot;5&quot;/&gt;&lt;property id=&quot;20300&quot; value=&quot;Slide 29 - &amp;quot;Tables, charts and graphics&amp;quot;&quot;/&gt;&lt;property id=&quot;20307&quot; value=&quot;347&quot;/&gt;&lt;/object&gt;&lt;object type=&quot;3&quot; unique_id=&quot;10033&quot;&gt;&lt;property id=&quot;20148&quot; value=&quot;5&quot;/&gt;&lt;property id=&quot;20300&quot; value=&quot;Slide 30 - &amp;quot;Table example&amp;quot;&quot;/&gt;&lt;property id=&quot;20307&quot; value=&quot;348&quot;/&gt;&lt;/object&gt;&lt;object type=&quot;3&quot; unique_id=&quot;10034&quot;&gt;&lt;property id=&quot;20148&quot; value=&quot;5&quot;/&gt;&lt;property id=&quot;20300&quot; value=&quot;Slide 31 - &amp;quot;Chart example – this example shows a heading over two lines&amp;quot;&quot;/&gt;&lt;property id=&quot;20307&quot; value=&quot;349&quot;/&gt;&lt;/object&gt;&lt;object type=&quot;3&quot; unique_id=&quot;10035&quot;&gt;&lt;property id=&quot;20148&quot; value=&quot;5&quot;/&gt;&lt;property id=&quot;20300&quot; value=&quot;Slide 32 - &amp;quot;Graphic example&amp;quot;&quot;/&gt;&lt;property id=&quot;20307&quot; value=&quot;350&quot;/&gt;&lt;/object&gt;&lt;/object&gt;&lt;/object&gt;&lt;/database&gt;"/>
  <p:tag name="SECTOMILLISECCONVERTED" val="1"/>
</p:tagLst>
</file>

<file path=ppt/theme/theme1.xml><?xml version="1.0" encoding="utf-8"?>
<a:theme xmlns:a="http://schemas.openxmlformats.org/drawingml/2006/main" name="Power Point Template Beige Background">
  <a:themeElements>
    <a:clrScheme name="Custom 25">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Point Template Beige Background</Template>
  <TotalTime>9694</TotalTime>
  <Words>999</Words>
  <Application>Microsoft Office PowerPoint</Application>
  <PresentationFormat>On-screen Show (4:3)</PresentationFormat>
  <Paragraphs>164</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Times New Roman</vt:lpstr>
      <vt:lpstr>Power Point Template Beige Background</vt:lpstr>
      <vt:lpstr>United Way: What’s it all about?</vt:lpstr>
      <vt:lpstr>Our Mission &amp; Reach</vt:lpstr>
      <vt:lpstr>Investment Model</vt:lpstr>
      <vt:lpstr>What is our scope of services we support?</vt:lpstr>
      <vt:lpstr>PowerPoint Presentation</vt:lpstr>
      <vt:lpstr>Our message or what we sell is Community Impact and Volunteerism—That’s the link with Resource Development!</vt:lpstr>
      <vt:lpstr>Funded Partner: Boys &amp; Girls Club of Greater Dubuque</vt:lpstr>
      <vt:lpstr>PowerPoint Presentation</vt:lpstr>
      <vt:lpstr>Give, Advocate, and Volunteer</vt:lpstr>
      <vt:lpstr>United Way’s Leadership Levels</vt:lpstr>
      <vt:lpstr>ADVOCATE</vt:lpstr>
      <vt:lpstr>Volunteerism is a great way to show value to a community—Last year, 19,285.5 volunteer hours were provided to local non-profits, which equates to a value of $475,159 for our community.   </vt:lpstr>
      <vt:lpstr>Questions?</vt:lpstr>
      <vt:lpstr>Give.   Advocate.   Volunteer.  Thank You! </vt:lpstr>
    </vt:vector>
  </TitlesOfParts>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for the common good</dc:title>
  <dc:creator>wscardino</dc:creator>
  <cp:lastModifiedBy>Ellen Dettmer</cp:lastModifiedBy>
  <cp:revision>140</cp:revision>
  <cp:lastPrinted>2017-07-24T18:58:33Z</cp:lastPrinted>
  <dcterms:created xsi:type="dcterms:W3CDTF">2015-06-09T15:30:54Z</dcterms:created>
  <dcterms:modified xsi:type="dcterms:W3CDTF">2019-09-26T14:35:49Z</dcterms:modified>
</cp:coreProperties>
</file>